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1"/>
  </p:notesMasterIdLst>
  <p:handoutMasterIdLst>
    <p:handoutMasterId r:id="rId42"/>
  </p:handoutMasterIdLst>
  <p:sldIdLst>
    <p:sldId id="30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5" r:id="rId21"/>
    <p:sldId id="303" r:id="rId22"/>
    <p:sldId id="275" r:id="rId23"/>
    <p:sldId id="276" r:id="rId24"/>
    <p:sldId id="277" r:id="rId25"/>
    <p:sldId id="280" r:id="rId26"/>
    <p:sldId id="281" r:id="rId27"/>
    <p:sldId id="282" r:id="rId28"/>
    <p:sldId id="283" r:id="rId29"/>
    <p:sldId id="284" r:id="rId30"/>
    <p:sldId id="288" r:id="rId31"/>
    <p:sldId id="289" r:id="rId32"/>
    <p:sldId id="294" r:id="rId33"/>
    <p:sldId id="295" r:id="rId34"/>
    <p:sldId id="296" r:id="rId35"/>
    <p:sldId id="297" r:id="rId36"/>
    <p:sldId id="298" r:id="rId37"/>
    <p:sldId id="300" r:id="rId38"/>
    <p:sldId id="301" r:id="rId39"/>
    <p:sldId id="306"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34" autoAdjust="0"/>
  </p:normalViewPr>
  <p:slideViewPr>
    <p:cSldViewPr snapToGrid="0">
      <p:cViewPr>
        <p:scale>
          <a:sx n="81" d="100"/>
          <a:sy n="81" d="100"/>
        </p:scale>
        <p:origin x="-1056"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9E185-6FD9-4423-B12B-219A0A65C14B}" type="datetimeFigureOut">
              <a:rPr lang="en-IN" smtClean="0"/>
              <a:t>15-01-2016</a:t>
            </a:fld>
            <a:endParaRPr lang="en-IN"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76DE51-6B21-430A-9ED1-5A48443DE6DE}" type="slidenum">
              <a:rPr lang="en-IN" smtClean="0"/>
              <a:t>‹#›</a:t>
            </a:fld>
            <a:endParaRPr lang="en-IN" dirty="0"/>
          </a:p>
        </p:txBody>
      </p:sp>
    </p:spTree>
    <p:extLst>
      <p:ext uri="{BB962C8B-B14F-4D97-AF65-F5344CB8AC3E}">
        <p14:creationId xmlns:p14="http://schemas.microsoft.com/office/powerpoint/2010/main" val="232163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DFDB0-8E25-48A2-BC26-07EF6C4E8966}" type="datetimeFigureOut">
              <a:rPr lang="en-IN" smtClean="0"/>
              <a:t>15-01-2016</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20F5A-8C54-4B3A-AE6C-3535FFEC29E7}" type="slidenum">
              <a:rPr lang="en-IN" smtClean="0"/>
              <a:t>‹#›</a:t>
            </a:fld>
            <a:endParaRPr lang="en-IN" dirty="0"/>
          </a:p>
        </p:txBody>
      </p:sp>
    </p:spTree>
    <p:extLst>
      <p:ext uri="{BB962C8B-B14F-4D97-AF65-F5344CB8AC3E}">
        <p14:creationId xmlns:p14="http://schemas.microsoft.com/office/powerpoint/2010/main" val="241222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endParaRPr lang="en-GB" dirty="0" smtClean="0"/>
          </a:p>
        </p:txBody>
      </p:sp>
      <p:sp>
        <p:nvSpPr>
          <p:cNvPr id="4" name="Slide Number Placeholder 3"/>
          <p:cNvSpPr>
            <a:spLocks noGrp="1"/>
          </p:cNvSpPr>
          <p:nvPr>
            <p:ph type="sldNum" sz="quarter" idx="5"/>
          </p:nvPr>
        </p:nvSpPr>
        <p:spPr/>
        <p:txBody>
          <a:bodyPr rtlCol="0"/>
          <a:lstStyle/>
          <a:p>
            <a:pPr>
              <a:defRPr/>
            </a:pPr>
            <a:endParaRPr lang="en-GB" dirty="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endParaRPr lang="en-GB" dirty="0" smtClean="0"/>
          </a:p>
        </p:txBody>
      </p:sp>
      <p:sp>
        <p:nvSpPr>
          <p:cNvPr id="4" name="Slide Number Placeholder 3"/>
          <p:cNvSpPr>
            <a:spLocks noGrp="1"/>
          </p:cNvSpPr>
          <p:nvPr>
            <p:ph type="sldNum" sz="quarter" idx="5"/>
          </p:nvPr>
        </p:nvSpPr>
        <p:spPr/>
        <p:txBody>
          <a:bodyPr rtlCol="0"/>
          <a:lstStyle/>
          <a:p>
            <a:pPr>
              <a:defRPr/>
            </a:pPr>
            <a:endParaRPr lang="en-GB" dirty="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86F2422-14C6-4452-8367-278BD17463EA}" type="datetime1">
              <a:rPr lang="en-IN" smtClean="0"/>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50CF8DF-2180-4200-9CB9-822E4CF74999}" type="slidenum">
              <a:rPr lang="en-IN" smtClean="0"/>
              <a:t>‹#›</a:t>
            </a:fld>
            <a:endParaRPr lang="en-IN" dirty="0"/>
          </a:p>
        </p:txBody>
      </p:sp>
    </p:spTree>
    <p:extLst>
      <p:ext uri="{BB962C8B-B14F-4D97-AF65-F5344CB8AC3E}">
        <p14:creationId xmlns:p14="http://schemas.microsoft.com/office/powerpoint/2010/main" val="183913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BA6D27D-3FD3-4667-89E3-4544EE0F63DB}" type="datetime1">
              <a:rPr lang="en-IN" smtClean="0"/>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50CF8DF-2180-4200-9CB9-822E4CF74999}" type="slidenum">
              <a:rPr lang="en-IN" smtClean="0"/>
              <a:t>‹#›</a:t>
            </a:fld>
            <a:endParaRPr lang="en-IN" dirty="0"/>
          </a:p>
        </p:txBody>
      </p:sp>
    </p:spTree>
    <p:extLst>
      <p:ext uri="{BB962C8B-B14F-4D97-AF65-F5344CB8AC3E}">
        <p14:creationId xmlns:p14="http://schemas.microsoft.com/office/powerpoint/2010/main" val="194640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IN" dirty="0"/>
          </a:p>
        </p:txBody>
      </p:sp>
      <p:sp>
        <p:nvSpPr>
          <p:cNvPr id="3" name="Date Placeholder 2"/>
          <p:cNvSpPr>
            <a:spLocks noGrp="1"/>
          </p:cNvSpPr>
          <p:nvPr>
            <p:ph type="dt" sz="half" idx="10"/>
          </p:nvPr>
        </p:nvSpPr>
        <p:spPr/>
        <p:txBody>
          <a:bodyPr/>
          <a:lstStyle/>
          <a:p>
            <a:fld id="{FFEFDF10-E2D7-40FC-8F58-F78CFDCE0645}" type="datetime1">
              <a:rPr lang="en-IN" smtClean="0"/>
              <a:t>15-01-2016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50CF8DF-2180-4200-9CB9-822E4CF74999}" type="slidenum">
              <a:rPr lang="en-IN" smtClean="0"/>
              <a:t>‹#›</a:t>
            </a:fld>
            <a:endParaRPr lang="en-IN" dirty="0"/>
          </a:p>
        </p:txBody>
      </p:sp>
    </p:spTree>
    <p:extLst>
      <p:ext uri="{BB962C8B-B14F-4D97-AF65-F5344CB8AC3E}">
        <p14:creationId xmlns:p14="http://schemas.microsoft.com/office/powerpoint/2010/main" val="1274110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7A257-79E6-49C0-A6AA-96538D9CE125}" type="datetime1">
              <a:rPr lang="en-IN" smtClean="0"/>
              <a:t>15-01-2016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a:t>
            </a:fld>
            <a:endParaRPr lang="en-IN" dirty="0"/>
          </a:p>
        </p:txBody>
      </p:sp>
    </p:spTree>
    <p:extLst>
      <p:ext uri="{BB962C8B-B14F-4D97-AF65-F5344CB8AC3E}">
        <p14:creationId xmlns:p14="http://schemas.microsoft.com/office/powerpoint/2010/main" val="3761665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7"/>
            </p:custDataLst>
            <p:extLst>
              <p:ext uri="{D42A27DB-BD31-4B8C-83A1-F6EECF244321}">
                <p14:modId xmlns:p14="http://schemas.microsoft.com/office/powerpoint/2010/main" val="23747096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5"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52400" y="185738"/>
            <a:ext cx="8902700" cy="665162"/>
          </a:xfrm>
          <a:prstGeom prst="rect">
            <a:avLst/>
          </a:prstGeom>
        </p:spPr>
        <p:txBody>
          <a:bodyPr vert="horz" lIns="0" tIns="0" rIns="0" bIns="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152400" y="990600"/>
            <a:ext cx="8902700" cy="51943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5D05F-8BDC-404D-B0B5-36D370CA4CE4}" type="datetime1">
              <a:rPr lang="en-IN" smtClean="0"/>
              <a:t>15-01-2016</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CF8DF-2180-4200-9CB9-822E4CF74999}" type="slidenum">
              <a:rPr lang="en-IN" smtClean="0"/>
              <a:t>‹#›</a:t>
            </a:fld>
            <a:endParaRPr lang="en-IN" dirty="0"/>
          </a:p>
        </p:txBody>
      </p:sp>
    </p:spTree>
    <p:extLst>
      <p:ext uri="{BB962C8B-B14F-4D97-AF65-F5344CB8AC3E}">
        <p14:creationId xmlns:p14="http://schemas.microsoft.com/office/powerpoint/2010/main" val="280222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xml"/><Relationship Id="rId7" Type="http://schemas.openxmlformats.org/officeDocument/2006/relationships/image" Target="file:///C:\Icon%20gallery\Finance\Coins_2.emf" TargetMode="Externa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file:///C:\Icon%20gallery\Finance\growth%20icon.emf"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C:\Icon%20gallery\Businessman%20silhouttes\Businessman%20handshake.emf" TargetMode="Externa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slideLayout" Target="../slideLayouts/slideLayout3.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vmlDrawing" Target="../drawings/vmlDrawing34.vml"/><Relationship Id="rId6" Type="http://schemas.openxmlformats.org/officeDocument/2006/relationships/hyperlink" Target="http://www.iatj.net/" TargetMode="Externa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hyperlink" Target="http://www.google.nl/url?sa=i&amp;rct=j&amp;q=tax+justice+network&amp;source=images&amp;cd=&amp;cad=rja&amp;docid=g7uG86bhBQSnrM&amp;tbnid=BjE99DMSLFkljM:&amp;ved=0CAUQjRw&amp;url=http://taxjustice.blogspot.com/2011/10/offshore-crime-inc-wins-daniel-pearl.html&amp;ei=WoAMUvDtOeqG0AWq8IGAAQ&amp;bvm=bv.50723672,d.d2k&amp;psig=AFQjCNHmCZBrzpjOwufNLvlzy4l1AUM1XA&amp;ust=1376637362620576" TargetMode="Externa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9.jpeg"/><Relationship Id="rId5" Type="http://schemas.openxmlformats.org/officeDocument/2006/relationships/image" Target="../media/image7.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288185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0"/>
            <a:ext cx="9144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p:txBody>
          <a:bodyPr/>
          <a:lstStyle/>
          <a:p>
            <a:fld id="{C50CF8DF-2180-4200-9CB9-822E4CF74999}" type="slidenum">
              <a:rPr lang="en-IN" smtClean="0"/>
              <a:t>0</a:t>
            </a:fld>
            <a:endParaRPr lang="en-IN" dirty="0"/>
          </a:p>
        </p:txBody>
      </p:sp>
      <p:sp>
        <p:nvSpPr>
          <p:cNvPr id="53" name="Rectangle 52"/>
          <p:cNvSpPr/>
          <p:nvPr/>
        </p:nvSpPr>
        <p:spPr>
          <a:xfrm>
            <a:off x="0" y="3086100"/>
            <a:ext cx="9144000" cy="3771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107504" y="3267645"/>
            <a:ext cx="7160840" cy="1752600"/>
          </a:xfrm>
        </p:spPr>
        <p:txBody>
          <a:bodyPr>
            <a:normAutofit/>
          </a:bodyPr>
          <a:lstStyle/>
          <a:p>
            <a:pPr algn="l"/>
            <a:r>
              <a:rPr lang="en-US" b="1" dirty="0" smtClean="0">
                <a:solidFill>
                  <a:schemeClr val="tx2"/>
                </a:solidFill>
              </a:rPr>
              <a:t>Porus Kaka</a:t>
            </a:r>
            <a:r>
              <a:rPr lang="en-US" dirty="0" smtClean="0">
                <a:solidFill>
                  <a:schemeClr val="tx2"/>
                </a:solidFill>
              </a:rPr>
              <a:t/>
            </a:r>
            <a:br>
              <a:rPr lang="en-US" dirty="0" smtClean="0">
                <a:solidFill>
                  <a:schemeClr val="tx2"/>
                </a:solidFill>
              </a:rPr>
            </a:br>
            <a:r>
              <a:rPr lang="en-US" dirty="0" smtClean="0">
                <a:solidFill>
                  <a:schemeClr val="tx2"/>
                </a:solidFill>
              </a:rPr>
              <a:t>Senior Advocate and President, International Fiscal Association  </a:t>
            </a:r>
            <a:endParaRPr lang="en-IN" dirty="0">
              <a:solidFill>
                <a:schemeClr val="tx2"/>
              </a:solidFill>
            </a:endParaRPr>
          </a:p>
        </p:txBody>
      </p:sp>
      <p:sp>
        <p:nvSpPr>
          <p:cNvPr id="65" name="!RnmA-00778"/>
          <p:cNvSpPr/>
          <p:nvPr/>
        </p:nvSpPr>
        <p:spPr>
          <a:xfrm flipH="1" flipV="1">
            <a:off x="1" y="0"/>
            <a:ext cx="5835699" cy="361950"/>
          </a:xfrm>
          <a:custGeom>
            <a:avLst/>
            <a:gdLst/>
            <a:ahLst/>
            <a:cxnLst/>
            <a:rect l="l" t="t" r="r" b="b"/>
            <a:pathLst>
              <a:path w="5835699" h="361950">
                <a:moveTo>
                  <a:pt x="5835699" y="361950"/>
                </a:moveTo>
                <a:lnTo>
                  <a:pt x="0" y="361950"/>
                </a:lnTo>
                <a:cubicBezTo>
                  <a:pt x="628633" y="261635"/>
                  <a:pt x="1247500" y="140562"/>
                  <a:pt x="1855432" y="0"/>
                </a:cubicBezTo>
                <a:lnTo>
                  <a:pt x="5835699"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nmA-00778"/>
          <p:cNvSpPr/>
          <p:nvPr/>
        </p:nvSpPr>
        <p:spPr>
          <a:xfrm>
            <a:off x="0" y="6067425"/>
            <a:ext cx="9144000" cy="723900"/>
          </a:xfrm>
          <a:custGeom>
            <a:avLst/>
            <a:gdLst/>
            <a:ahLst/>
            <a:cxnLst/>
            <a:rect l="l" t="t" r="r" b="b"/>
            <a:pathLst>
              <a:path w="9144000" h="723900">
                <a:moveTo>
                  <a:pt x="5163733" y="0"/>
                </a:moveTo>
                <a:lnTo>
                  <a:pt x="9144000" y="0"/>
                </a:lnTo>
                <a:lnTo>
                  <a:pt x="9144000" y="723900"/>
                </a:lnTo>
                <a:lnTo>
                  <a:pt x="0" y="723900"/>
                </a:lnTo>
                <a:lnTo>
                  <a:pt x="0" y="695372"/>
                </a:lnTo>
                <a:cubicBezTo>
                  <a:pt x="1785409" y="619136"/>
                  <a:pt x="3514793" y="381256"/>
                  <a:pt x="51637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nmA-00778"/>
          <p:cNvSpPr/>
          <p:nvPr/>
        </p:nvSpPr>
        <p:spPr>
          <a:xfrm>
            <a:off x="0" y="6134100"/>
            <a:ext cx="9144000" cy="723900"/>
          </a:xfrm>
          <a:custGeom>
            <a:avLst/>
            <a:gdLst/>
            <a:ahLst/>
            <a:cxnLst/>
            <a:rect l="l" t="t" r="r" b="b"/>
            <a:pathLst>
              <a:path w="9144000" h="723900">
                <a:moveTo>
                  <a:pt x="5163733" y="0"/>
                </a:moveTo>
                <a:lnTo>
                  <a:pt x="9144000" y="0"/>
                </a:lnTo>
                <a:lnTo>
                  <a:pt x="9144000" y="723900"/>
                </a:lnTo>
                <a:lnTo>
                  <a:pt x="0" y="723900"/>
                </a:lnTo>
                <a:lnTo>
                  <a:pt x="0" y="695372"/>
                </a:lnTo>
                <a:cubicBezTo>
                  <a:pt x="1785409" y="619136"/>
                  <a:pt x="3514793" y="381256"/>
                  <a:pt x="516373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0" y="1057275"/>
            <a:ext cx="9144000" cy="2145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nmA-00778"/>
          <p:cNvSpPr/>
          <p:nvPr/>
        </p:nvSpPr>
        <p:spPr>
          <a:xfrm>
            <a:off x="0" y="1114425"/>
            <a:ext cx="9144000" cy="20316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Subtitle 2"/>
          <p:cNvSpPr txBox="1">
            <a:spLocks/>
          </p:cNvSpPr>
          <p:nvPr/>
        </p:nvSpPr>
        <p:spPr>
          <a:xfrm>
            <a:off x="107504" y="4801243"/>
            <a:ext cx="5529267" cy="584775"/>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IN" b="1">
                <a:solidFill>
                  <a:schemeClr val="tx2"/>
                </a:solidFill>
              </a:rPr>
              <a:t>January </a:t>
            </a:r>
            <a:r>
              <a:rPr lang="en-IN" b="1" smtClean="0">
                <a:solidFill>
                  <a:schemeClr val="tx2"/>
                </a:solidFill>
              </a:rPr>
              <a:t>16, </a:t>
            </a:r>
            <a:r>
              <a:rPr lang="en-IN" b="1" dirty="0">
                <a:solidFill>
                  <a:schemeClr val="tx2"/>
                </a:solidFill>
              </a:rPr>
              <a:t>2016</a:t>
            </a:r>
          </a:p>
        </p:txBody>
      </p:sp>
      <p:pic>
        <p:nvPicPr>
          <p:cNvPr id="70" name="Picture 69"/>
          <p:cNvPicPr>
            <a:picLocks noChangeAspect="1"/>
          </p:cNvPicPr>
          <p:nvPr/>
        </p:nvPicPr>
        <p:blipFill>
          <a:blip r:embed="rId6" r:link="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46849" y="4057650"/>
            <a:ext cx="2399719" cy="1969000"/>
          </a:xfrm>
          <a:prstGeom prst="rect">
            <a:avLst/>
          </a:prstGeom>
        </p:spPr>
      </p:pic>
      <p:sp>
        <p:nvSpPr>
          <p:cNvPr id="77" name="Freeform 13"/>
          <p:cNvSpPr>
            <a:spLocks/>
          </p:cNvSpPr>
          <p:nvPr/>
        </p:nvSpPr>
        <p:spPr bwMode="auto">
          <a:xfrm>
            <a:off x="7677155" y="4127500"/>
            <a:ext cx="172142" cy="263525"/>
          </a:xfrm>
          <a:custGeom>
            <a:avLst/>
            <a:gdLst>
              <a:gd name="T0" fmla="*/ 1 w 102"/>
              <a:gd name="T1" fmla="*/ 0 h 156"/>
              <a:gd name="T2" fmla="*/ 101 w 102"/>
              <a:gd name="T3" fmla="*/ 0 h 156"/>
              <a:gd name="T4" fmla="*/ 102 w 102"/>
              <a:gd name="T5" fmla="*/ 1 h 156"/>
              <a:gd name="T6" fmla="*/ 102 w 102"/>
              <a:gd name="T7" fmla="*/ 10 h 156"/>
              <a:gd name="T8" fmla="*/ 101 w 102"/>
              <a:gd name="T9" fmla="*/ 11 h 156"/>
              <a:gd name="T10" fmla="*/ 63 w 102"/>
              <a:gd name="T11" fmla="*/ 11 h 156"/>
              <a:gd name="T12" fmla="*/ 63 w 102"/>
              <a:gd name="T13" fmla="*/ 12 h 156"/>
              <a:gd name="T14" fmla="*/ 76 w 102"/>
              <a:gd name="T15" fmla="*/ 30 h 156"/>
              <a:gd name="T16" fmla="*/ 76 w 102"/>
              <a:gd name="T17" fmla="*/ 33 h 156"/>
              <a:gd name="T18" fmla="*/ 101 w 102"/>
              <a:gd name="T19" fmla="*/ 33 h 156"/>
              <a:gd name="T20" fmla="*/ 102 w 102"/>
              <a:gd name="T21" fmla="*/ 34 h 156"/>
              <a:gd name="T22" fmla="*/ 102 w 102"/>
              <a:gd name="T23" fmla="*/ 43 h 156"/>
              <a:gd name="T24" fmla="*/ 101 w 102"/>
              <a:gd name="T25" fmla="*/ 44 h 156"/>
              <a:gd name="T26" fmla="*/ 77 w 102"/>
              <a:gd name="T27" fmla="*/ 44 h 156"/>
              <a:gd name="T28" fmla="*/ 58 w 102"/>
              <a:gd name="T29" fmla="*/ 75 h 156"/>
              <a:gd name="T30" fmla="*/ 33 w 102"/>
              <a:gd name="T31" fmla="*/ 85 h 156"/>
              <a:gd name="T32" fmla="*/ 32 w 102"/>
              <a:gd name="T33" fmla="*/ 86 h 156"/>
              <a:gd name="T34" fmla="*/ 86 w 102"/>
              <a:gd name="T35" fmla="*/ 155 h 156"/>
              <a:gd name="T36" fmla="*/ 86 w 102"/>
              <a:gd name="T37" fmla="*/ 156 h 156"/>
              <a:gd name="T38" fmla="*/ 66 w 102"/>
              <a:gd name="T39" fmla="*/ 156 h 156"/>
              <a:gd name="T40" fmla="*/ 3 w 102"/>
              <a:gd name="T41" fmla="*/ 75 h 156"/>
              <a:gd name="T42" fmla="*/ 3 w 102"/>
              <a:gd name="T43" fmla="*/ 75 h 156"/>
              <a:gd name="T44" fmla="*/ 10 w 102"/>
              <a:gd name="T45" fmla="*/ 75 h 156"/>
              <a:gd name="T46" fmla="*/ 51 w 102"/>
              <a:gd name="T47" fmla="*/ 50 h 156"/>
              <a:gd name="T48" fmla="*/ 51 w 102"/>
              <a:gd name="T49" fmla="*/ 45 h 156"/>
              <a:gd name="T50" fmla="*/ 51 w 102"/>
              <a:gd name="T51" fmla="*/ 44 h 156"/>
              <a:gd name="T52" fmla="*/ 1 w 102"/>
              <a:gd name="T53" fmla="*/ 44 h 156"/>
              <a:gd name="T54" fmla="*/ 0 w 102"/>
              <a:gd name="T55" fmla="*/ 43 h 156"/>
              <a:gd name="T56" fmla="*/ 0 w 102"/>
              <a:gd name="T57" fmla="*/ 34 h 156"/>
              <a:gd name="T58" fmla="*/ 1 w 102"/>
              <a:gd name="T59" fmla="*/ 33 h 156"/>
              <a:gd name="T60" fmla="*/ 51 w 102"/>
              <a:gd name="T61" fmla="*/ 33 h 156"/>
              <a:gd name="T62" fmla="*/ 40 w 102"/>
              <a:gd name="T63" fmla="*/ 17 h 156"/>
              <a:gd name="T64" fmla="*/ 19 w 102"/>
              <a:gd name="T65" fmla="*/ 11 h 156"/>
              <a:gd name="T66" fmla="*/ 1 w 102"/>
              <a:gd name="T67" fmla="*/ 11 h 156"/>
              <a:gd name="T68" fmla="*/ 0 w 102"/>
              <a:gd name="T69" fmla="*/ 10 h 156"/>
              <a:gd name="T70" fmla="*/ 0 w 102"/>
              <a:gd name="T71" fmla="*/ 1 h 156"/>
              <a:gd name="T72" fmla="*/ 1 w 102"/>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56">
                <a:moveTo>
                  <a:pt x="1" y="0"/>
                </a:moveTo>
                <a:cubicBezTo>
                  <a:pt x="101" y="0"/>
                  <a:pt x="101" y="0"/>
                  <a:pt x="101" y="0"/>
                </a:cubicBezTo>
                <a:cubicBezTo>
                  <a:pt x="102" y="0"/>
                  <a:pt x="102" y="0"/>
                  <a:pt x="102" y="1"/>
                </a:cubicBezTo>
                <a:cubicBezTo>
                  <a:pt x="102" y="10"/>
                  <a:pt x="102" y="10"/>
                  <a:pt x="102" y="10"/>
                </a:cubicBezTo>
                <a:cubicBezTo>
                  <a:pt x="102" y="11"/>
                  <a:pt x="102" y="11"/>
                  <a:pt x="101" y="11"/>
                </a:cubicBezTo>
                <a:cubicBezTo>
                  <a:pt x="63" y="11"/>
                  <a:pt x="63" y="11"/>
                  <a:pt x="63" y="11"/>
                </a:cubicBezTo>
                <a:cubicBezTo>
                  <a:pt x="63" y="12"/>
                  <a:pt x="63" y="12"/>
                  <a:pt x="63" y="12"/>
                </a:cubicBezTo>
                <a:cubicBezTo>
                  <a:pt x="69" y="15"/>
                  <a:pt x="73" y="21"/>
                  <a:pt x="76" y="30"/>
                </a:cubicBezTo>
                <a:cubicBezTo>
                  <a:pt x="76" y="33"/>
                  <a:pt x="76" y="33"/>
                  <a:pt x="76" y="33"/>
                </a:cubicBezTo>
                <a:cubicBezTo>
                  <a:pt x="101" y="33"/>
                  <a:pt x="101" y="33"/>
                  <a:pt x="101" y="33"/>
                </a:cubicBezTo>
                <a:cubicBezTo>
                  <a:pt x="102" y="33"/>
                  <a:pt x="102" y="33"/>
                  <a:pt x="102" y="34"/>
                </a:cubicBezTo>
                <a:cubicBezTo>
                  <a:pt x="102" y="43"/>
                  <a:pt x="102" y="43"/>
                  <a:pt x="102" y="43"/>
                </a:cubicBezTo>
                <a:cubicBezTo>
                  <a:pt x="102" y="44"/>
                  <a:pt x="102" y="44"/>
                  <a:pt x="101" y="44"/>
                </a:cubicBezTo>
                <a:cubicBezTo>
                  <a:pt x="77" y="44"/>
                  <a:pt x="77" y="44"/>
                  <a:pt x="77" y="44"/>
                </a:cubicBezTo>
                <a:cubicBezTo>
                  <a:pt x="77" y="55"/>
                  <a:pt x="71" y="65"/>
                  <a:pt x="58" y="75"/>
                </a:cubicBezTo>
                <a:cubicBezTo>
                  <a:pt x="46" y="82"/>
                  <a:pt x="38" y="85"/>
                  <a:pt x="33" y="85"/>
                </a:cubicBezTo>
                <a:cubicBezTo>
                  <a:pt x="33" y="85"/>
                  <a:pt x="33" y="86"/>
                  <a:pt x="32" y="86"/>
                </a:cubicBezTo>
                <a:cubicBezTo>
                  <a:pt x="86" y="155"/>
                  <a:pt x="86" y="155"/>
                  <a:pt x="86" y="155"/>
                </a:cubicBezTo>
                <a:cubicBezTo>
                  <a:pt x="86" y="156"/>
                  <a:pt x="86" y="156"/>
                  <a:pt x="86" y="156"/>
                </a:cubicBezTo>
                <a:cubicBezTo>
                  <a:pt x="66" y="156"/>
                  <a:pt x="66" y="156"/>
                  <a:pt x="66" y="156"/>
                </a:cubicBezTo>
                <a:cubicBezTo>
                  <a:pt x="65" y="156"/>
                  <a:pt x="45" y="129"/>
                  <a:pt x="3" y="75"/>
                </a:cubicBezTo>
                <a:cubicBezTo>
                  <a:pt x="3" y="75"/>
                  <a:pt x="3" y="75"/>
                  <a:pt x="3" y="75"/>
                </a:cubicBezTo>
                <a:cubicBezTo>
                  <a:pt x="10" y="75"/>
                  <a:pt x="10" y="75"/>
                  <a:pt x="10" y="75"/>
                </a:cubicBezTo>
                <a:cubicBezTo>
                  <a:pt x="33" y="75"/>
                  <a:pt x="46" y="66"/>
                  <a:pt x="51" y="50"/>
                </a:cubicBezTo>
                <a:cubicBezTo>
                  <a:pt x="51" y="48"/>
                  <a:pt x="51" y="46"/>
                  <a:pt x="51" y="45"/>
                </a:cubicBezTo>
                <a:cubicBezTo>
                  <a:pt x="51" y="44"/>
                  <a:pt x="51" y="44"/>
                  <a:pt x="51" y="44"/>
                </a:cubicBezTo>
                <a:cubicBezTo>
                  <a:pt x="1" y="44"/>
                  <a:pt x="1" y="44"/>
                  <a:pt x="1" y="44"/>
                </a:cubicBezTo>
                <a:cubicBezTo>
                  <a:pt x="0" y="44"/>
                  <a:pt x="0" y="44"/>
                  <a:pt x="0" y="43"/>
                </a:cubicBezTo>
                <a:cubicBezTo>
                  <a:pt x="0" y="34"/>
                  <a:pt x="0" y="34"/>
                  <a:pt x="0" y="34"/>
                </a:cubicBezTo>
                <a:cubicBezTo>
                  <a:pt x="0" y="33"/>
                  <a:pt x="1" y="33"/>
                  <a:pt x="1" y="33"/>
                </a:cubicBezTo>
                <a:cubicBezTo>
                  <a:pt x="51" y="33"/>
                  <a:pt x="51" y="33"/>
                  <a:pt x="51" y="33"/>
                </a:cubicBezTo>
                <a:cubicBezTo>
                  <a:pt x="49" y="26"/>
                  <a:pt x="46" y="21"/>
                  <a:pt x="40" y="17"/>
                </a:cubicBezTo>
                <a:cubicBezTo>
                  <a:pt x="32" y="13"/>
                  <a:pt x="26" y="11"/>
                  <a:pt x="19" y="11"/>
                </a:cubicBezTo>
                <a:cubicBezTo>
                  <a:pt x="1" y="11"/>
                  <a:pt x="1" y="11"/>
                  <a:pt x="1" y="11"/>
                </a:cubicBezTo>
                <a:cubicBezTo>
                  <a:pt x="0" y="11"/>
                  <a:pt x="0" y="11"/>
                  <a:pt x="0" y="10"/>
                </a:cubicBezTo>
                <a:cubicBezTo>
                  <a:pt x="0" y="1"/>
                  <a:pt x="0" y="1"/>
                  <a:pt x="0" y="1"/>
                </a:cubicBezTo>
                <a:cubicBezTo>
                  <a:pt x="0"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8" name="Freeform 13"/>
          <p:cNvSpPr>
            <a:spLocks/>
          </p:cNvSpPr>
          <p:nvPr/>
        </p:nvSpPr>
        <p:spPr bwMode="auto">
          <a:xfrm>
            <a:off x="6829430" y="5032375"/>
            <a:ext cx="172142" cy="263525"/>
          </a:xfrm>
          <a:custGeom>
            <a:avLst/>
            <a:gdLst>
              <a:gd name="T0" fmla="*/ 1 w 102"/>
              <a:gd name="T1" fmla="*/ 0 h 156"/>
              <a:gd name="T2" fmla="*/ 101 w 102"/>
              <a:gd name="T3" fmla="*/ 0 h 156"/>
              <a:gd name="T4" fmla="*/ 102 w 102"/>
              <a:gd name="T5" fmla="*/ 1 h 156"/>
              <a:gd name="T6" fmla="*/ 102 w 102"/>
              <a:gd name="T7" fmla="*/ 10 h 156"/>
              <a:gd name="T8" fmla="*/ 101 w 102"/>
              <a:gd name="T9" fmla="*/ 11 h 156"/>
              <a:gd name="T10" fmla="*/ 63 w 102"/>
              <a:gd name="T11" fmla="*/ 11 h 156"/>
              <a:gd name="T12" fmla="*/ 63 w 102"/>
              <a:gd name="T13" fmla="*/ 12 h 156"/>
              <a:gd name="T14" fmla="*/ 76 w 102"/>
              <a:gd name="T15" fmla="*/ 30 h 156"/>
              <a:gd name="T16" fmla="*/ 76 w 102"/>
              <a:gd name="T17" fmla="*/ 33 h 156"/>
              <a:gd name="T18" fmla="*/ 101 w 102"/>
              <a:gd name="T19" fmla="*/ 33 h 156"/>
              <a:gd name="T20" fmla="*/ 102 w 102"/>
              <a:gd name="T21" fmla="*/ 34 h 156"/>
              <a:gd name="T22" fmla="*/ 102 w 102"/>
              <a:gd name="T23" fmla="*/ 43 h 156"/>
              <a:gd name="T24" fmla="*/ 101 w 102"/>
              <a:gd name="T25" fmla="*/ 44 h 156"/>
              <a:gd name="T26" fmla="*/ 77 w 102"/>
              <a:gd name="T27" fmla="*/ 44 h 156"/>
              <a:gd name="T28" fmla="*/ 58 w 102"/>
              <a:gd name="T29" fmla="*/ 75 h 156"/>
              <a:gd name="T30" fmla="*/ 33 w 102"/>
              <a:gd name="T31" fmla="*/ 85 h 156"/>
              <a:gd name="T32" fmla="*/ 32 w 102"/>
              <a:gd name="T33" fmla="*/ 86 h 156"/>
              <a:gd name="T34" fmla="*/ 86 w 102"/>
              <a:gd name="T35" fmla="*/ 155 h 156"/>
              <a:gd name="T36" fmla="*/ 86 w 102"/>
              <a:gd name="T37" fmla="*/ 156 h 156"/>
              <a:gd name="T38" fmla="*/ 66 w 102"/>
              <a:gd name="T39" fmla="*/ 156 h 156"/>
              <a:gd name="T40" fmla="*/ 3 w 102"/>
              <a:gd name="T41" fmla="*/ 75 h 156"/>
              <a:gd name="T42" fmla="*/ 3 w 102"/>
              <a:gd name="T43" fmla="*/ 75 h 156"/>
              <a:gd name="T44" fmla="*/ 10 w 102"/>
              <a:gd name="T45" fmla="*/ 75 h 156"/>
              <a:gd name="T46" fmla="*/ 51 w 102"/>
              <a:gd name="T47" fmla="*/ 50 h 156"/>
              <a:gd name="T48" fmla="*/ 51 w 102"/>
              <a:gd name="T49" fmla="*/ 45 h 156"/>
              <a:gd name="T50" fmla="*/ 51 w 102"/>
              <a:gd name="T51" fmla="*/ 44 h 156"/>
              <a:gd name="T52" fmla="*/ 1 w 102"/>
              <a:gd name="T53" fmla="*/ 44 h 156"/>
              <a:gd name="T54" fmla="*/ 0 w 102"/>
              <a:gd name="T55" fmla="*/ 43 h 156"/>
              <a:gd name="T56" fmla="*/ 0 w 102"/>
              <a:gd name="T57" fmla="*/ 34 h 156"/>
              <a:gd name="T58" fmla="*/ 1 w 102"/>
              <a:gd name="T59" fmla="*/ 33 h 156"/>
              <a:gd name="T60" fmla="*/ 51 w 102"/>
              <a:gd name="T61" fmla="*/ 33 h 156"/>
              <a:gd name="T62" fmla="*/ 40 w 102"/>
              <a:gd name="T63" fmla="*/ 17 h 156"/>
              <a:gd name="T64" fmla="*/ 19 w 102"/>
              <a:gd name="T65" fmla="*/ 11 h 156"/>
              <a:gd name="T66" fmla="*/ 1 w 102"/>
              <a:gd name="T67" fmla="*/ 11 h 156"/>
              <a:gd name="T68" fmla="*/ 0 w 102"/>
              <a:gd name="T69" fmla="*/ 10 h 156"/>
              <a:gd name="T70" fmla="*/ 0 w 102"/>
              <a:gd name="T71" fmla="*/ 1 h 156"/>
              <a:gd name="T72" fmla="*/ 1 w 102"/>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56">
                <a:moveTo>
                  <a:pt x="1" y="0"/>
                </a:moveTo>
                <a:cubicBezTo>
                  <a:pt x="101" y="0"/>
                  <a:pt x="101" y="0"/>
                  <a:pt x="101" y="0"/>
                </a:cubicBezTo>
                <a:cubicBezTo>
                  <a:pt x="102" y="0"/>
                  <a:pt x="102" y="0"/>
                  <a:pt x="102" y="1"/>
                </a:cubicBezTo>
                <a:cubicBezTo>
                  <a:pt x="102" y="10"/>
                  <a:pt x="102" y="10"/>
                  <a:pt x="102" y="10"/>
                </a:cubicBezTo>
                <a:cubicBezTo>
                  <a:pt x="102" y="11"/>
                  <a:pt x="102" y="11"/>
                  <a:pt x="101" y="11"/>
                </a:cubicBezTo>
                <a:cubicBezTo>
                  <a:pt x="63" y="11"/>
                  <a:pt x="63" y="11"/>
                  <a:pt x="63" y="11"/>
                </a:cubicBezTo>
                <a:cubicBezTo>
                  <a:pt x="63" y="12"/>
                  <a:pt x="63" y="12"/>
                  <a:pt x="63" y="12"/>
                </a:cubicBezTo>
                <a:cubicBezTo>
                  <a:pt x="69" y="15"/>
                  <a:pt x="73" y="21"/>
                  <a:pt x="76" y="30"/>
                </a:cubicBezTo>
                <a:cubicBezTo>
                  <a:pt x="76" y="33"/>
                  <a:pt x="76" y="33"/>
                  <a:pt x="76" y="33"/>
                </a:cubicBezTo>
                <a:cubicBezTo>
                  <a:pt x="101" y="33"/>
                  <a:pt x="101" y="33"/>
                  <a:pt x="101" y="33"/>
                </a:cubicBezTo>
                <a:cubicBezTo>
                  <a:pt x="102" y="33"/>
                  <a:pt x="102" y="33"/>
                  <a:pt x="102" y="34"/>
                </a:cubicBezTo>
                <a:cubicBezTo>
                  <a:pt x="102" y="43"/>
                  <a:pt x="102" y="43"/>
                  <a:pt x="102" y="43"/>
                </a:cubicBezTo>
                <a:cubicBezTo>
                  <a:pt x="102" y="44"/>
                  <a:pt x="102" y="44"/>
                  <a:pt x="101" y="44"/>
                </a:cubicBezTo>
                <a:cubicBezTo>
                  <a:pt x="77" y="44"/>
                  <a:pt x="77" y="44"/>
                  <a:pt x="77" y="44"/>
                </a:cubicBezTo>
                <a:cubicBezTo>
                  <a:pt x="77" y="55"/>
                  <a:pt x="71" y="65"/>
                  <a:pt x="58" y="75"/>
                </a:cubicBezTo>
                <a:cubicBezTo>
                  <a:pt x="46" y="82"/>
                  <a:pt x="38" y="85"/>
                  <a:pt x="33" y="85"/>
                </a:cubicBezTo>
                <a:cubicBezTo>
                  <a:pt x="33" y="85"/>
                  <a:pt x="33" y="86"/>
                  <a:pt x="32" y="86"/>
                </a:cubicBezTo>
                <a:cubicBezTo>
                  <a:pt x="86" y="155"/>
                  <a:pt x="86" y="155"/>
                  <a:pt x="86" y="155"/>
                </a:cubicBezTo>
                <a:cubicBezTo>
                  <a:pt x="86" y="156"/>
                  <a:pt x="86" y="156"/>
                  <a:pt x="86" y="156"/>
                </a:cubicBezTo>
                <a:cubicBezTo>
                  <a:pt x="66" y="156"/>
                  <a:pt x="66" y="156"/>
                  <a:pt x="66" y="156"/>
                </a:cubicBezTo>
                <a:cubicBezTo>
                  <a:pt x="65" y="156"/>
                  <a:pt x="45" y="129"/>
                  <a:pt x="3" y="75"/>
                </a:cubicBezTo>
                <a:cubicBezTo>
                  <a:pt x="3" y="75"/>
                  <a:pt x="3" y="75"/>
                  <a:pt x="3" y="75"/>
                </a:cubicBezTo>
                <a:cubicBezTo>
                  <a:pt x="10" y="75"/>
                  <a:pt x="10" y="75"/>
                  <a:pt x="10" y="75"/>
                </a:cubicBezTo>
                <a:cubicBezTo>
                  <a:pt x="33" y="75"/>
                  <a:pt x="46" y="66"/>
                  <a:pt x="51" y="50"/>
                </a:cubicBezTo>
                <a:cubicBezTo>
                  <a:pt x="51" y="48"/>
                  <a:pt x="51" y="46"/>
                  <a:pt x="51" y="45"/>
                </a:cubicBezTo>
                <a:cubicBezTo>
                  <a:pt x="51" y="44"/>
                  <a:pt x="51" y="44"/>
                  <a:pt x="51" y="44"/>
                </a:cubicBezTo>
                <a:cubicBezTo>
                  <a:pt x="1" y="44"/>
                  <a:pt x="1" y="44"/>
                  <a:pt x="1" y="44"/>
                </a:cubicBezTo>
                <a:cubicBezTo>
                  <a:pt x="0" y="44"/>
                  <a:pt x="0" y="44"/>
                  <a:pt x="0" y="43"/>
                </a:cubicBezTo>
                <a:cubicBezTo>
                  <a:pt x="0" y="34"/>
                  <a:pt x="0" y="34"/>
                  <a:pt x="0" y="34"/>
                </a:cubicBezTo>
                <a:cubicBezTo>
                  <a:pt x="0" y="33"/>
                  <a:pt x="1" y="33"/>
                  <a:pt x="1" y="33"/>
                </a:cubicBezTo>
                <a:cubicBezTo>
                  <a:pt x="51" y="33"/>
                  <a:pt x="51" y="33"/>
                  <a:pt x="51" y="33"/>
                </a:cubicBezTo>
                <a:cubicBezTo>
                  <a:pt x="49" y="26"/>
                  <a:pt x="46" y="21"/>
                  <a:pt x="40" y="17"/>
                </a:cubicBezTo>
                <a:cubicBezTo>
                  <a:pt x="32" y="13"/>
                  <a:pt x="26" y="11"/>
                  <a:pt x="19" y="11"/>
                </a:cubicBezTo>
                <a:cubicBezTo>
                  <a:pt x="1" y="11"/>
                  <a:pt x="1" y="11"/>
                  <a:pt x="1" y="11"/>
                </a:cubicBezTo>
                <a:cubicBezTo>
                  <a:pt x="0" y="11"/>
                  <a:pt x="0" y="11"/>
                  <a:pt x="0" y="10"/>
                </a:cubicBezTo>
                <a:cubicBezTo>
                  <a:pt x="0" y="1"/>
                  <a:pt x="0" y="1"/>
                  <a:pt x="0" y="1"/>
                </a:cubicBezTo>
                <a:cubicBezTo>
                  <a:pt x="0"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9" name="Freeform 13"/>
          <p:cNvSpPr>
            <a:spLocks/>
          </p:cNvSpPr>
          <p:nvPr/>
        </p:nvSpPr>
        <p:spPr bwMode="auto">
          <a:xfrm>
            <a:off x="8491543" y="4603750"/>
            <a:ext cx="172142" cy="263525"/>
          </a:xfrm>
          <a:custGeom>
            <a:avLst/>
            <a:gdLst>
              <a:gd name="T0" fmla="*/ 1 w 102"/>
              <a:gd name="T1" fmla="*/ 0 h 156"/>
              <a:gd name="T2" fmla="*/ 101 w 102"/>
              <a:gd name="T3" fmla="*/ 0 h 156"/>
              <a:gd name="T4" fmla="*/ 102 w 102"/>
              <a:gd name="T5" fmla="*/ 1 h 156"/>
              <a:gd name="T6" fmla="*/ 102 w 102"/>
              <a:gd name="T7" fmla="*/ 10 h 156"/>
              <a:gd name="T8" fmla="*/ 101 w 102"/>
              <a:gd name="T9" fmla="*/ 11 h 156"/>
              <a:gd name="T10" fmla="*/ 63 w 102"/>
              <a:gd name="T11" fmla="*/ 11 h 156"/>
              <a:gd name="T12" fmla="*/ 63 w 102"/>
              <a:gd name="T13" fmla="*/ 12 h 156"/>
              <a:gd name="T14" fmla="*/ 76 w 102"/>
              <a:gd name="T15" fmla="*/ 30 h 156"/>
              <a:gd name="T16" fmla="*/ 76 w 102"/>
              <a:gd name="T17" fmla="*/ 33 h 156"/>
              <a:gd name="T18" fmla="*/ 101 w 102"/>
              <a:gd name="T19" fmla="*/ 33 h 156"/>
              <a:gd name="T20" fmla="*/ 102 w 102"/>
              <a:gd name="T21" fmla="*/ 34 h 156"/>
              <a:gd name="T22" fmla="*/ 102 w 102"/>
              <a:gd name="T23" fmla="*/ 43 h 156"/>
              <a:gd name="T24" fmla="*/ 101 w 102"/>
              <a:gd name="T25" fmla="*/ 44 h 156"/>
              <a:gd name="T26" fmla="*/ 77 w 102"/>
              <a:gd name="T27" fmla="*/ 44 h 156"/>
              <a:gd name="T28" fmla="*/ 58 w 102"/>
              <a:gd name="T29" fmla="*/ 75 h 156"/>
              <a:gd name="T30" fmla="*/ 33 w 102"/>
              <a:gd name="T31" fmla="*/ 85 h 156"/>
              <a:gd name="T32" fmla="*/ 32 w 102"/>
              <a:gd name="T33" fmla="*/ 86 h 156"/>
              <a:gd name="T34" fmla="*/ 86 w 102"/>
              <a:gd name="T35" fmla="*/ 155 h 156"/>
              <a:gd name="T36" fmla="*/ 86 w 102"/>
              <a:gd name="T37" fmla="*/ 156 h 156"/>
              <a:gd name="T38" fmla="*/ 66 w 102"/>
              <a:gd name="T39" fmla="*/ 156 h 156"/>
              <a:gd name="T40" fmla="*/ 3 w 102"/>
              <a:gd name="T41" fmla="*/ 75 h 156"/>
              <a:gd name="T42" fmla="*/ 3 w 102"/>
              <a:gd name="T43" fmla="*/ 75 h 156"/>
              <a:gd name="T44" fmla="*/ 10 w 102"/>
              <a:gd name="T45" fmla="*/ 75 h 156"/>
              <a:gd name="T46" fmla="*/ 51 w 102"/>
              <a:gd name="T47" fmla="*/ 50 h 156"/>
              <a:gd name="T48" fmla="*/ 51 w 102"/>
              <a:gd name="T49" fmla="*/ 45 h 156"/>
              <a:gd name="T50" fmla="*/ 51 w 102"/>
              <a:gd name="T51" fmla="*/ 44 h 156"/>
              <a:gd name="T52" fmla="*/ 1 w 102"/>
              <a:gd name="T53" fmla="*/ 44 h 156"/>
              <a:gd name="T54" fmla="*/ 0 w 102"/>
              <a:gd name="T55" fmla="*/ 43 h 156"/>
              <a:gd name="T56" fmla="*/ 0 w 102"/>
              <a:gd name="T57" fmla="*/ 34 h 156"/>
              <a:gd name="T58" fmla="*/ 1 w 102"/>
              <a:gd name="T59" fmla="*/ 33 h 156"/>
              <a:gd name="T60" fmla="*/ 51 w 102"/>
              <a:gd name="T61" fmla="*/ 33 h 156"/>
              <a:gd name="T62" fmla="*/ 40 w 102"/>
              <a:gd name="T63" fmla="*/ 17 h 156"/>
              <a:gd name="T64" fmla="*/ 19 w 102"/>
              <a:gd name="T65" fmla="*/ 11 h 156"/>
              <a:gd name="T66" fmla="*/ 1 w 102"/>
              <a:gd name="T67" fmla="*/ 11 h 156"/>
              <a:gd name="T68" fmla="*/ 0 w 102"/>
              <a:gd name="T69" fmla="*/ 10 h 156"/>
              <a:gd name="T70" fmla="*/ 0 w 102"/>
              <a:gd name="T71" fmla="*/ 1 h 156"/>
              <a:gd name="T72" fmla="*/ 1 w 102"/>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56">
                <a:moveTo>
                  <a:pt x="1" y="0"/>
                </a:moveTo>
                <a:cubicBezTo>
                  <a:pt x="101" y="0"/>
                  <a:pt x="101" y="0"/>
                  <a:pt x="101" y="0"/>
                </a:cubicBezTo>
                <a:cubicBezTo>
                  <a:pt x="102" y="0"/>
                  <a:pt x="102" y="0"/>
                  <a:pt x="102" y="1"/>
                </a:cubicBezTo>
                <a:cubicBezTo>
                  <a:pt x="102" y="10"/>
                  <a:pt x="102" y="10"/>
                  <a:pt x="102" y="10"/>
                </a:cubicBezTo>
                <a:cubicBezTo>
                  <a:pt x="102" y="11"/>
                  <a:pt x="102" y="11"/>
                  <a:pt x="101" y="11"/>
                </a:cubicBezTo>
                <a:cubicBezTo>
                  <a:pt x="63" y="11"/>
                  <a:pt x="63" y="11"/>
                  <a:pt x="63" y="11"/>
                </a:cubicBezTo>
                <a:cubicBezTo>
                  <a:pt x="63" y="12"/>
                  <a:pt x="63" y="12"/>
                  <a:pt x="63" y="12"/>
                </a:cubicBezTo>
                <a:cubicBezTo>
                  <a:pt x="69" y="15"/>
                  <a:pt x="73" y="21"/>
                  <a:pt x="76" y="30"/>
                </a:cubicBezTo>
                <a:cubicBezTo>
                  <a:pt x="76" y="33"/>
                  <a:pt x="76" y="33"/>
                  <a:pt x="76" y="33"/>
                </a:cubicBezTo>
                <a:cubicBezTo>
                  <a:pt x="101" y="33"/>
                  <a:pt x="101" y="33"/>
                  <a:pt x="101" y="33"/>
                </a:cubicBezTo>
                <a:cubicBezTo>
                  <a:pt x="102" y="33"/>
                  <a:pt x="102" y="33"/>
                  <a:pt x="102" y="34"/>
                </a:cubicBezTo>
                <a:cubicBezTo>
                  <a:pt x="102" y="43"/>
                  <a:pt x="102" y="43"/>
                  <a:pt x="102" y="43"/>
                </a:cubicBezTo>
                <a:cubicBezTo>
                  <a:pt x="102" y="44"/>
                  <a:pt x="102" y="44"/>
                  <a:pt x="101" y="44"/>
                </a:cubicBezTo>
                <a:cubicBezTo>
                  <a:pt x="77" y="44"/>
                  <a:pt x="77" y="44"/>
                  <a:pt x="77" y="44"/>
                </a:cubicBezTo>
                <a:cubicBezTo>
                  <a:pt x="77" y="55"/>
                  <a:pt x="71" y="65"/>
                  <a:pt x="58" y="75"/>
                </a:cubicBezTo>
                <a:cubicBezTo>
                  <a:pt x="46" y="82"/>
                  <a:pt x="38" y="85"/>
                  <a:pt x="33" y="85"/>
                </a:cubicBezTo>
                <a:cubicBezTo>
                  <a:pt x="33" y="85"/>
                  <a:pt x="33" y="86"/>
                  <a:pt x="32" y="86"/>
                </a:cubicBezTo>
                <a:cubicBezTo>
                  <a:pt x="86" y="155"/>
                  <a:pt x="86" y="155"/>
                  <a:pt x="86" y="155"/>
                </a:cubicBezTo>
                <a:cubicBezTo>
                  <a:pt x="86" y="156"/>
                  <a:pt x="86" y="156"/>
                  <a:pt x="86" y="156"/>
                </a:cubicBezTo>
                <a:cubicBezTo>
                  <a:pt x="66" y="156"/>
                  <a:pt x="66" y="156"/>
                  <a:pt x="66" y="156"/>
                </a:cubicBezTo>
                <a:cubicBezTo>
                  <a:pt x="65" y="156"/>
                  <a:pt x="45" y="129"/>
                  <a:pt x="3" y="75"/>
                </a:cubicBezTo>
                <a:cubicBezTo>
                  <a:pt x="3" y="75"/>
                  <a:pt x="3" y="75"/>
                  <a:pt x="3" y="75"/>
                </a:cubicBezTo>
                <a:cubicBezTo>
                  <a:pt x="10" y="75"/>
                  <a:pt x="10" y="75"/>
                  <a:pt x="10" y="75"/>
                </a:cubicBezTo>
                <a:cubicBezTo>
                  <a:pt x="33" y="75"/>
                  <a:pt x="46" y="66"/>
                  <a:pt x="51" y="50"/>
                </a:cubicBezTo>
                <a:cubicBezTo>
                  <a:pt x="51" y="48"/>
                  <a:pt x="51" y="46"/>
                  <a:pt x="51" y="45"/>
                </a:cubicBezTo>
                <a:cubicBezTo>
                  <a:pt x="51" y="44"/>
                  <a:pt x="51" y="44"/>
                  <a:pt x="51" y="44"/>
                </a:cubicBezTo>
                <a:cubicBezTo>
                  <a:pt x="1" y="44"/>
                  <a:pt x="1" y="44"/>
                  <a:pt x="1" y="44"/>
                </a:cubicBezTo>
                <a:cubicBezTo>
                  <a:pt x="0" y="44"/>
                  <a:pt x="0" y="44"/>
                  <a:pt x="0" y="43"/>
                </a:cubicBezTo>
                <a:cubicBezTo>
                  <a:pt x="0" y="34"/>
                  <a:pt x="0" y="34"/>
                  <a:pt x="0" y="34"/>
                </a:cubicBezTo>
                <a:cubicBezTo>
                  <a:pt x="0" y="33"/>
                  <a:pt x="1" y="33"/>
                  <a:pt x="1" y="33"/>
                </a:cubicBezTo>
                <a:cubicBezTo>
                  <a:pt x="51" y="33"/>
                  <a:pt x="51" y="33"/>
                  <a:pt x="51" y="33"/>
                </a:cubicBezTo>
                <a:cubicBezTo>
                  <a:pt x="49" y="26"/>
                  <a:pt x="46" y="21"/>
                  <a:pt x="40" y="17"/>
                </a:cubicBezTo>
                <a:cubicBezTo>
                  <a:pt x="32" y="13"/>
                  <a:pt x="26" y="11"/>
                  <a:pt x="19" y="11"/>
                </a:cubicBezTo>
                <a:cubicBezTo>
                  <a:pt x="1" y="11"/>
                  <a:pt x="1" y="11"/>
                  <a:pt x="1" y="11"/>
                </a:cubicBezTo>
                <a:cubicBezTo>
                  <a:pt x="0" y="11"/>
                  <a:pt x="0" y="11"/>
                  <a:pt x="0" y="10"/>
                </a:cubicBezTo>
                <a:cubicBezTo>
                  <a:pt x="0" y="1"/>
                  <a:pt x="0" y="1"/>
                  <a:pt x="0" y="1"/>
                </a:cubicBezTo>
                <a:cubicBezTo>
                  <a:pt x="0"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2" name="Picture 1"/>
          <p:cNvPicPr>
            <a:picLocks noChangeAspect="1"/>
          </p:cNvPicPr>
          <p:nvPr/>
        </p:nvPicPr>
        <p:blipFill>
          <a:blip r:embed="rId8" r:link="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08825" y="1136005"/>
            <a:ext cx="1949450" cy="1934220"/>
          </a:xfrm>
          <a:prstGeom prst="rect">
            <a:avLst/>
          </a:prstGeom>
        </p:spPr>
      </p:pic>
      <p:sp>
        <p:nvSpPr>
          <p:cNvPr id="7" name="Title 1"/>
          <p:cNvSpPr txBox="1">
            <a:spLocks/>
          </p:cNvSpPr>
          <p:nvPr/>
        </p:nvSpPr>
        <p:spPr>
          <a:xfrm>
            <a:off x="107504" y="1421052"/>
            <a:ext cx="8928992" cy="1418399"/>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200" b="1" dirty="0" smtClean="0">
                <a:solidFill>
                  <a:schemeClr val="bg1"/>
                </a:solidFill>
              </a:rPr>
              <a:t>Base Erosion and Profit Shifting (BEPS), </a:t>
            </a:r>
            <a:br>
              <a:rPr lang="en-US" sz="4200" b="1" dirty="0" smtClean="0">
                <a:solidFill>
                  <a:schemeClr val="bg1"/>
                </a:solidFill>
              </a:rPr>
            </a:br>
            <a:r>
              <a:rPr lang="en-US" sz="4200" b="1" dirty="0" smtClean="0">
                <a:solidFill>
                  <a:schemeClr val="bg1"/>
                </a:solidFill>
              </a:rPr>
              <a:t>Tax Avoidance and Black Money 	 </a:t>
            </a:r>
            <a:endParaRPr lang="en-IN" sz="4200" b="1" dirty="0">
              <a:solidFill>
                <a:schemeClr val="bg1"/>
              </a:solidFill>
            </a:endParaRPr>
          </a:p>
        </p:txBody>
      </p:sp>
    </p:spTree>
    <p:extLst>
      <p:ext uri="{BB962C8B-B14F-4D97-AF65-F5344CB8AC3E}">
        <p14:creationId xmlns:p14="http://schemas.microsoft.com/office/powerpoint/2010/main" val="3666295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723314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a:spLocks/>
          </p:cNvSpPr>
          <p:nvPr/>
        </p:nvSpPr>
        <p:spPr>
          <a:xfrm>
            <a:off x="271087" y="1009650"/>
            <a:ext cx="8506579" cy="5191126"/>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vert="horz" lIns="0" tIns="0" rIns="0" bIns="0" rtlCol="0" anchor="ctr">
            <a:normAutofit/>
          </a:bodyPr>
          <a:lstStyle/>
          <a:p>
            <a:r>
              <a:rPr lang="en-US" dirty="0"/>
              <a:t>Action Plan 1 to 15 </a:t>
            </a:r>
            <a:r>
              <a:rPr lang="en-US" dirty="0" smtClean="0"/>
              <a:t>(1/3)</a:t>
            </a:r>
            <a:endParaRPr lang="en-IN" dirty="0"/>
          </a:p>
        </p:txBody>
      </p:sp>
      <p:sp>
        <p:nvSpPr>
          <p:cNvPr id="3" name="Content Placeholder 2"/>
          <p:cNvSpPr>
            <a:spLocks noGrp="1"/>
          </p:cNvSpPr>
          <p:nvPr>
            <p:ph idx="1"/>
          </p:nvPr>
        </p:nvSpPr>
        <p:spPr>
          <a:xfrm>
            <a:off x="409575" y="1174814"/>
            <a:ext cx="8191500" cy="4727448"/>
          </a:xfrm>
        </p:spPr>
        <p:txBody>
          <a:bodyPr wrap="square" lIns="0" tIns="0" rIns="0" bIns="0">
            <a:spAutoFit/>
          </a:bodyPr>
          <a:lstStyle/>
          <a:p>
            <a:r>
              <a:rPr lang="en-US" dirty="0" smtClean="0"/>
              <a:t>Addressing the Tax Challenges of the Digital Economy </a:t>
            </a:r>
            <a:r>
              <a:rPr lang="en-US" b="1" i="1" dirty="0" smtClean="0">
                <a:solidFill>
                  <a:schemeClr val="tx2"/>
                </a:solidFill>
              </a:rPr>
              <a:t>(Action 1) </a:t>
            </a:r>
          </a:p>
          <a:p>
            <a:r>
              <a:rPr lang="en-US" dirty="0" smtClean="0"/>
              <a:t>Neutralizing the Effects of Hybrid Mismatch Arrangements </a:t>
            </a:r>
            <a:r>
              <a:rPr lang="en-US" b="1" i="1" dirty="0">
                <a:solidFill>
                  <a:schemeClr val="tx2"/>
                </a:solidFill>
              </a:rPr>
              <a:t>(Action 2) </a:t>
            </a:r>
          </a:p>
          <a:p>
            <a:r>
              <a:rPr lang="en-US" dirty="0" smtClean="0"/>
              <a:t>Designing Effective </a:t>
            </a:r>
            <a:r>
              <a:rPr lang="en-US" dirty="0"/>
              <a:t>C</a:t>
            </a:r>
            <a:r>
              <a:rPr lang="en-US" dirty="0" smtClean="0"/>
              <a:t>ontrolled </a:t>
            </a:r>
            <a:r>
              <a:rPr lang="en-US" dirty="0"/>
              <a:t>F</a:t>
            </a:r>
            <a:r>
              <a:rPr lang="en-US" dirty="0" smtClean="0"/>
              <a:t>oreign </a:t>
            </a:r>
            <a:r>
              <a:rPr lang="en-US" dirty="0"/>
              <a:t>C</a:t>
            </a:r>
            <a:r>
              <a:rPr lang="en-US" dirty="0" smtClean="0"/>
              <a:t>ompany </a:t>
            </a:r>
            <a:r>
              <a:rPr lang="en-US" dirty="0"/>
              <a:t>R</a:t>
            </a:r>
            <a:r>
              <a:rPr lang="en-US" dirty="0" smtClean="0"/>
              <a:t>ules </a:t>
            </a:r>
            <a:r>
              <a:rPr lang="en-US" b="1" i="1" dirty="0">
                <a:solidFill>
                  <a:schemeClr val="tx2"/>
                </a:solidFill>
              </a:rPr>
              <a:t>(Action 3) </a:t>
            </a:r>
          </a:p>
          <a:p>
            <a:r>
              <a:rPr lang="en-US" dirty="0" smtClean="0"/>
              <a:t>Limited Base Erosion Involving Interest Deductions and Other Financial Payments </a:t>
            </a:r>
            <a:r>
              <a:rPr lang="en-US" b="1" i="1" dirty="0">
                <a:solidFill>
                  <a:schemeClr val="tx2"/>
                </a:solidFill>
              </a:rPr>
              <a:t>(Action 4)</a:t>
            </a:r>
            <a:endParaRPr lang="en-IN" b="1" i="1" dirty="0">
              <a:solidFill>
                <a:schemeClr val="tx2"/>
              </a:solidFill>
            </a:endParaRPr>
          </a:p>
        </p:txBody>
      </p:sp>
      <p:sp>
        <p:nvSpPr>
          <p:cNvPr id="4" name="Slide Number Placeholder 3"/>
          <p:cNvSpPr>
            <a:spLocks noGrp="1"/>
          </p:cNvSpPr>
          <p:nvPr>
            <p:ph type="sldNum" sz="quarter" idx="12"/>
          </p:nvPr>
        </p:nvSpPr>
        <p:spPr/>
        <p:txBody>
          <a:bodyPr/>
          <a:lstStyle/>
          <a:p>
            <a:fld id="{C50CF8DF-2180-4200-9CB9-822E4CF74999}" type="slidenum">
              <a:rPr lang="en-IN" smtClean="0"/>
              <a:t>9</a:t>
            </a:fld>
            <a:endParaRPr lang="en-IN" dirty="0"/>
          </a:p>
        </p:txBody>
      </p:sp>
    </p:spTree>
    <p:extLst>
      <p:ext uri="{BB962C8B-B14F-4D97-AF65-F5344CB8AC3E}">
        <p14:creationId xmlns:p14="http://schemas.microsoft.com/office/powerpoint/2010/main" val="3039913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169823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271086" y="1009650"/>
            <a:ext cx="8506579" cy="5191126"/>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dirty="0"/>
              <a:t>Action Plan 1 to 15 </a:t>
            </a:r>
            <a:r>
              <a:rPr lang="en-US" dirty="0" smtClean="0"/>
              <a:t>(2/3</a:t>
            </a:r>
            <a:r>
              <a:rPr lang="en-US" dirty="0"/>
              <a:t>)</a:t>
            </a:r>
            <a:endParaRPr lang="en-IN" dirty="0"/>
          </a:p>
        </p:txBody>
      </p:sp>
      <p:sp>
        <p:nvSpPr>
          <p:cNvPr id="3" name="Content Placeholder 2"/>
          <p:cNvSpPr>
            <a:spLocks noGrp="1"/>
          </p:cNvSpPr>
          <p:nvPr>
            <p:ph idx="1"/>
          </p:nvPr>
        </p:nvSpPr>
        <p:spPr>
          <a:xfrm>
            <a:off x="409575" y="1241489"/>
            <a:ext cx="7981950" cy="4727448"/>
          </a:xfrm>
        </p:spPr>
        <p:txBody>
          <a:bodyPr wrap="square" lIns="0" tIns="0" rIns="0" bIns="0">
            <a:spAutoFit/>
          </a:bodyPr>
          <a:lstStyle/>
          <a:p>
            <a:r>
              <a:rPr lang="en-US" dirty="0" smtClean="0"/>
              <a:t>Countering Harmful </a:t>
            </a:r>
            <a:r>
              <a:rPr lang="en-US" dirty="0"/>
              <a:t>T</a:t>
            </a:r>
            <a:r>
              <a:rPr lang="en-US" dirty="0" smtClean="0"/>
              <a:t>ax </a:t>
            </a:r>
            <a:r>
              <a:rPr lang="en-US" dirty="0"/>
              <a:t>P</a:t>
            </a:r>
            <a:r>
              <a:rPr lang="en-US" dirty="0" smtClean="0"/>
              <a:t>ractices </a:t>
            </a:r>
            <a:r>
              <a:rPr lang="en-US" dirty="0"/>
              <a:t>M</a:t>
            </a:r>
            <a:r>
              <a:rPr lang="en-US" dirty="0" smtClean="0"/>
              <a:t>ore </a:t>
            </a:r>
            <a:r>
              <a:rPr lang="en-US" dirty="0"/>
              <a:t>E</a:t>
            </a:r>
            <a:r>
              <a:rPr lang="en-US" dirty="0" smtClean="0"/>
              <a:t>ffectively, Taking into Account </a:t>
            </a:r>
            <a:r>
              <a:rPr lang="en-US" dirty="0"/>
              <a:t>T</a:t>
            </a:r>
            <a:r>
              <a:rPr lang="en-US" dirty="0" smtClean="0"/>
              <a:t>ransparency and Substance </a:t>
            </a:r>
            <a:r>
              <a:rPr lang="en-US" b="1" i="1" dirty="0">
                <a:solidFill>
                  <a:schemeClr val="tx2"/>
                </a:solidFill>
              </a:rPr>
              <a:t>(Action 5)</a:t>
            </a:r>
          </a:p>
          <a:p>
            <a:r>
              <a:rPr lang="en-US" dirty="0" smtClean="0"/>
              <a:t>Preventing the Granting of Treaty </a:t>
            </a:r>
            <a:r>
              <a:rPr lang="en-US" dirty="0"/>
              <a:t>B</a:t>
            </a:r>
            <a:r>
              <a:rPr lang="en-US" dirty="0" smtClean="0"/>
              <a:t>enefits in Inappropriate </a:t>
            </a:r>
            <a:r>
              <a:rPr lang="en-US" dirty="0"/>
              <a:t>C</a:t>
            </a:r>
            <a:r>
              <a:rPr lang="en-US" dirty="0" smtClean="0"/>
              <a:t>ircumstance </a:t>
            </a:r>
            <a:r>
              <a:rPr lang="en-US" b="1" i="1" dirty="0">
                <a:solidFill>
                  <a:schemeClr val="tx2"/>
                </a:solidFill>
              </a:rPr>
              <a:t>(Action 6)</a:t>
            </a:r>
          </a:p>
          <a:p>
            <a:r>
              <a:rPr lang="en-US" dirty="0" smtClean="0"/>
              <a:t>Preventing the Artificial </a:t>
            </a:r>
            <a:r>
              <a:rPr lang="en-US" dirty="0"/>
              <a:t>A</a:t>
            </a:r>
            <a:r>
              <a:rPr lang="en-US" dirty="0" smtClean="0"/>
              <a:t>voidance of Permanent Establishment Status </a:t>
            </a:r>
            <a:r>
              <a:rPr lang="en-US" b="1" i="1" dirty="0">
                <a:solidFill>
                  <a:schemeClr val="tx2"/>
                </a:solidFill>
              </a:rPr>
              <a:t>(Action 7) </a:t>
            </a:r>
          </a:p>
          <a:p>
            <a:r>
              <a:rPr lang="en-US" dirty="0" smtClean="0"/>
              <a:t>Aligning Transfer Pricing Outcomes with Value Creation</a:t>
            </a:r>
            <a:r>
              <a:rPr lang="en-US" b="1" i="1" dirty="0">
                <a:solidFill>
                  <a:schemeClr val="tx2"/>
                </a:solidFill>
              </a:rPr>
              <a:t>,(Action 8-10)</a:t>
            </a:r>
            <a:endParaRPr lang="en-IN" b="1" i="1" dirty="0">
              <a:solidFill>
                <a:schemeClr val="tx2"/>
              </a:solidFill>
            </a:endParaRPr>
          </a:p>
        </p:txBody>
      </p:sp>
      <p:sp>
        <p:nvSpPr>
          <p:cNvPr id="4" name="Slide Number Placeholder 3"/>
          <p:cNvSpPr>
            <a:spLocks noGrp="1"/>
          </p:cNvSpPr>
          <p:nvPr>
            <p:ph type="sldNum" sz="quarter" idx="12"/>
          </p:nvPr>
        </p:nvSpPr>
        <p:spPr/>
        <p:txBody>
          <a:bodyPr/>
          <a:lstStyle/>
          <a:p>
            <a:fld id="{C50CF8DF-2180-4200-9CB9-822E4CF74999}" type="slidenum">
              <a:rPr lang="en-IN" smtClean="0"/>
              <a:t>10</a:t>
            </a:fld>
            <a:endParaRPr lang="en-IN" dirty="0"/>
          </a:p>
        </p:txBody>
      </p:sp>
    </p:spTree>
    <p:extLst>
      <p:ext uri="{BB962C8B-B14F-4D97-AF65-F5344CB8AC3E}">
        <p14:creationId xmlns:p14="http://schemas.microsoft.com/office/powerpoint/2010/main" val="3053056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030024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p:nvPr/>
        </p:nvSpPr>
        <p:spPr>
          <a:xfrm>
            <a:off x="271086" y="1009650"/>
            <a:ext cx="8506579" cy="5191126"/>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dirty="0"/>
              <a:t>Action Plan 1 to 15 </a:t>
            </a:r>
            <a:r>
              <a:rPr lang="en-US" dirty="0" smtClean="0"/>
              <a:t>(3/3</a:t>
            </a:r>
            <a:r>
              <a:rPr lang="en-US" dirty="0"/>
              <a:t>)</a:t>
            </a:r>
            <a:endParaRPr lang="en-IN" dirty="0"/>
          </a:p>
        </p:txBody>
      </p:sp>
      <p:sp>
        <p:nvSpPr>
          <p:cNvPr id="3" name="Content Placeholder 2"/>
          <p:cNvSpPr>
            <a:spLocks noGrp="1"/>
          </p:cNvSpPr>
          <p:nvPr>
            <p:ph idx="1"/>
          </p:nvPr>
        </p:nvSpPr>
        <p:spPr>
          <a:xfrm>
            <a:off x="409575" y="1241489"/>
            <a:ext cx="8201025" cy="4425827"/>
          </a:xfrm>
        </p:spPr>
        <p:txBody>
          <a:bodyPr lIns="0" tIns="0" rIns="0" bIns="0">
            <a:spAutoFit/>
          </a:bodyPr>
          <a:lstStyle/>
          <a:p>
            <a:r>
              <a:rPr lang="en-US" dirty="0" smtClean="0"/>
              <a:t>Measuring and Monitoring BEPS </a:t>
            </a:r>
            <a:r>
              <a:rPr lang="en-US" b="1" i="1" dirty="0">
                <a:solidFill>
                  <a:schemeClr val="tx2"/>
                </a:solidFill>
              </a:rPr>
              <a:t>(Action 11) </a:t>
            </a:r>
          </a:p>
          <a:p>
            <a:r>
              <a:rPr lang="en-US" dirty="0" smtClean="0"/>
              <a:t>Mandatory Disclosure Rules </a:t>
            </a:r>
            <a:r>
              <a:rPr lang="en-US" b="1" i="1" dirty="0">
                <a:solidFill>
                  <a:schemeClr val="tx2"/>
                </a:solidFill>
              </a:rPr>
              <a:t>(Action 12)</a:t>
            </a:r>
          </a:p>
          <a:p>
            <a:r>
              <a:rPr lang="en-US" dirty="0" smtClean="0"/>
              <a:t>Transfer Pricing Documentation and Country by Country Reporting </a:t>
            </a:r>
            <a:r>
              <a:rPr lang="en-US" b="1" i="1" dirty="0">
                <a:solidFill>
                  <a:schemeClr val="tx2"/>
                </a:solidFill>
              </a:rPr>
              <a:t>(Action 13) </a:t>
            </a:r>
          </a:p>
          <a:p>
            <a:r>
              <a:rPr lang="en-US" dirty="0" smtClean="0"/>
              <a:t>Making Dispute Resolution </a:t>
            </a:r>
            <a:r>
              <a:rPr lang="en-US" dirty="0"/>
              <a:t>M</a:t>
            </a:r>
            <a:r>
              <a:rPr lang="en-US" dirty="0" smtClean="0"/>
              <a:t>echanisms More Effective </a:t>
            </a:r>
            <a:r>
              <a:rPr lang="en-US" b="1" i="1" dirty="0">
                <a:solidFill>
                  <a:schemeClr val="tx2"/>
                </a:solidFill>
              </a:rPr>
              <a:t>(Action 14)</a:t>
            </a:r>
          </a:p>
          <a:p>
            <a:r>
              <a:rPr lang="en-US" dirty="0" smtClean="0"/>
              <a:t>Developing a Multilateral Instrument to Modify Bilateral Tax Treaties </a:t>
            </a:r>
            <a:r>
              <a:rPr lang="en-US" b="1" i="1" dirty="0">
                <a:solidFill>
                  <a:schemeClr val="tx2"/>
                </a:solidFill>
              </a:rPr>
              <a:t>(Action 15)  </a:t>
            </a:r>
            <a:endParaRPr lang="en-IN" b="1" i="1" dirty="0">
              <a:solidFill>
                <a:schemeClr val="tx2"/>
              </a:solidFill>
            </a:endParaRPr>
          </a:p>
        </p:txBody>
      </p:sp>
      <p:sp>
        <p:nvSpPr>
          <p:cNvPr id="4" name="Slide Number Placeholder 3"/>
          <p:cNvSpPr>
            <a:spLocks noGrp="1"/>
          </p:cNvSpPr>
          <p:nvPr>
            <p:ph type="sldNum" sz="quarter" idx="12"/>
          </p:nvPr>
        </p:nvSpPr>
        <p:spPr/>
        <p:txBody>
          <a:bodyPr/>
          <a:lstStyle/>
          <a:p>
            <a:fld id="{C50CF8DF-2180-4200-9CB9-822E4CF74999}" type="slidenum">
              <a:rPr lang="en-IN" smtClean="0"/>
              <a:t>11</a:t>
            </a:fld>
            <a:endParaRPr lang="en-IN" dirty="0"/>
          </a:p>
        </p:txBody>
      </p:sp>
    </p:spTree>
    <p:extLst>
      <p:ext uri="{BB962C8B-B14F-4D97-AF65-F5344CB8AC3E}">
        <p14:creationId xmlns:p14="http://schemas.microsoft.com/office/powerpoint/2010/main" val="3976688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27642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a:spLocks/>
          </p:cNvSpPr>
          <p:nvPr/>
        </p:nvSpPr>
        <p:spPr>
          <a:xfrm>
            <a:off x="623512" y="1219200"/>
            <a:ext cx="7882314" cy="4810126"/>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dirty="0" smtClean="0"/>
              <a:t>Main aspect of BEPS effecting India </a:t>
            </a:r>
            <a:endParaRPr lang="en-IN" dirty="0"/>
          </a:p>
        </p:txBody>
      </p:sp>
      <p:sp>
        <p:nvSpPr>
          <p:cNvPr id="3" name="Content Placeholder 2"/>
          <p:cNvSpPr>
            <a:spLocks noGrp="1"/>
          </p:cNvSpPr>
          <p:nvPr>
            <p:ph idx="1"/>
          </p:nvPr>
        </p:nvSpPr>
        <p:spPr>
          <a:xfrm>
            <a:off x="740382" y="1362106"/>
            <a:ext cx="7648575" cy="4524315"/>
          </a:xfrm>
        </p:spPr>
        <p:txBody>
          <a:bodyPr wrap="square" lIns="0" tIns="0" rIns="0" bIns="0">
            <a:spAutoFit/>
          </a:bodyPr>
          <a:lstStyle/>
          <a:p>
            <a:r>
              <a:rPr lang="en-US" dirty="0" smtClean="0"/>
              <a:t>Measure to deal with treaty shopping </a:t>
            </a:r>
          </a:p>
          <a:p>
            <a:r>
              <a:rPr lang="en-US" dirty="0" smtClean="0"/>
              <a:t>Other forms of treaty abuse </a:t>
            </a:r>
          </a:p>
          <a:p>
            <a:r>
              <a:rPr lang="en-US" dirty="0" smtClean="0"/>
              <a:t>Transfer pricing rules in the area of intangible &amp; country by country reporting</a:t>
            </a:r>
          </a:p>
          <a:p>
            <a:r>
              <a:rPr lang="en-US" dirty="0" smtClean="0"/>
              <a:t>Improved transparency and documentation on transfer pricing by tax authorities </a:t>
            </a:r>
          </a:p>
          <a:p>
            <a:r>
              <a:rPr lang="en-US" dirty="0" smtClean="0"/>
              <a:t>Digital Economy </a:t>
            </a:r>
          </a:p>
          <a:p>
            <a:r>
              <a:rPr lang="en-US" dirty="0" smtClean="0"/>
              <a:t>Intangibles</a:t>
            </a:r>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12</a:t>
            </a:fld>
            <a:endParaRPr lang="en-IN" dirty="0"/>
          </a:p>
        </p:txBody>
      </p:sp>
    </p:spTree>
    <p:extLst>
      <p:ext uri="{BB962C8B-B14F-4D97-AF65-F5344CB8AC3E}">
        <p14:creationId xmlns:p14="http://schemas.microsoft.com/office/powerpoint/2010/main" val="896022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295815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a:spLocks/>
          </p:cNvSpPr>
          <p:nvPr/>
        </p:nvSpPr>
        <p:spPr>
          <a:xfrm>
            <a:off x="419100" y="1019175"/>
            <a:ext cx="8291138" cy="5169762"/>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dirty="0" smtClean="0"/>
              <a:t>Exchange of information	</a:t>
            </a:r>
            <a:endParaRPr lang="en-IN" dirty="0"/>
          </a:p>
        </p:txBody>
      </p:sp>
      <p:sp>
        <p:nvSpPr>
          <p:cNvPr id="3" name="Content Placeholder 2"/>
          <p:cNvSpPr>
            <a:spLocks noGrp="1"/>
          </p:cNvSpPr>
          <p:nvPr>
            <p:ph idx="1"/>
          </p:nvPr>
        </p:nvSpPr>
        <p:spPr>
          <a:xfrm>
            <a:off x="540356" y="1082249"/>
            <a:ext cx="8048626" cy="5001369"/>
          </a:xfrm>
        </p:spPr>
        <p:txBody>
          <a:bodyPr wrap="square">
            <a:spAutoFit/>
          </a:bodyPr>
          <a:lstStyle/>
          <a:p>
            <a:r>
              <a:rPr lang="en-US" sz="2900" dirty="0" smtClean="0"/>
              <a:t>To disclose or not to disclose swiss bank A/c </a:t>
            </a:r>
          </a:p>
          <a:p>
            <a:pPr marL="0" lvl="2" indent="0">
              <a:buNone/>
            </a:pPr>
            <a:r>
              <a:rPr lang="en-US" sz="2900" b="1" dirty="0" smtClean="0"/>
              <a:t>     </a:t>
            </a:r>
            <a:r>
              <a:rPr lang="en-US" sz="2900" b="1" dirty="0" smtClean="0">
                <a:solidFill>
                  <a:schemeClr val="tx2"/>
                </a:solidFill>
              </a:rPr>
              <a:t>Ram </a:t>
            </a:r>
            <a:r>
              <a:rPr lang="en-US" sz="2900" b="1" dirty="0">
                <a:solidFill>
                  <a:schemeClr val="tx2"/>
                </a:solidFill>
              </a:rPr>
              <a:t>Jethmalani </a:t>
            </a:r>
            <a:r>
              <a:rPr lang="en-US" sz="2900" b="1" dirty="0" smtClean="0">
                <a:solidFill>
                  <a:schemeClr val="tx2"/>
                </a:solidFill>
              </a:rPr>
              <a:t>vs. </a:t>
            </a:r>
            <a:r>
              <a:rPr lang="en-US" sz="2900" b="1" dirty="0">
                <a:solidFill>
                  <a:schemeClr val="tx2"/>
                </a:solidFill>
              </a:rPr>
              <a:t>Union of India 339 ITR </a:t>
            </a:r>
            <a:r>
              <a:rPr lang="en-US" sz="2900" b="1" dirty="0" smtClean="0">
                <a:solidFill>
                  <a:schemeClr val="tx2"/>
                </a:solidFill>
              </a:rPr>
              <a:t/>
            </a:r>
            <a:br>
              <a:rPr lang="en-US" sz="2900" b="1" dirty="0" smtClean="0">
                <a:solidFill>
                  <a:schemeClr val="tx2"/>
                </a:solidFill>
              </a:rPr>
            </a:br>
            <a:r>
              <a:rPr lang="en-US" sz="2900" b="1" dirty="0" smtClean="0">
                <a:solidFill>
                  <a:schemeClr val="tx2"/>
                </a:solidFill>
              </a:rPr>
              <a:t>     107(SC</a:t>
            </a:r>
            <a:r>
              <a:rPr lang="en-US" sz="2900" b="1" dirty="0">
                <a:solidFill>
                  <a:schemeClr val="tx2"/>
                </a:solidFill>
              </a:rPr>
              <a:t>)</a:t>
            </a:r>
          </a:p>
          <a:p>
            <a:pPr marL="0" lvl="2" indent="0">
              <a:buNone/>
            </a:pPr>
            <a:r>
              <a:rPr lang="en-US" sz="2900" b="1" dirty="0">
                <a:solidFill>
                  <a:schemeClr val="tx2"/>
                </a:solidFill>
              </a:rPr>
              <a:t>Press release dated 18/10/2014</a:t>
            </a:r>
          </a:p>
          <a:p>
            <a:pPr marL="0" indent="0">
              <a:buNone/>
            </a:pPr>
            <a:r>
              <a:rPr lang="en-US" sz="2900" dirty="0" smtClean="0"/>
              <a:t>Not prohibited the government from entering into treaty on commitment to maintain the confidentiality of information received</a:t>
            </a:r>
          </a:p>
          <a:p>
            <a:pPr marL="0" lvl="2" indent="0">
              <a:buNone/>
            </a:pPr>
            <a:r>
              <a:rPr lang="en-US" sz="2900" b="1" dirty="0">
                <a:solidFill>
                  <a:schemeClr val="tx2"/>
                </a:solidFill>
              </a:rPr>
              <a:t>Prevention under ‘rights to privacy’</a:t>
            </a:r>
          </a:p>
          <a:p>
            <a:pPr marL="0" lvl="2" indent="0">
              <a:buNone/>
            </a:pPr>
            <a:r>
              <a:rPr lang="en-US" sz="2900" b="1" dirty="0">
                <a:solidFill>
                  <a:schemeClr val="tx2"/>
                </a:solidFill>
              </a:rPr>
              <a:t>If</a:t>
            </a:r>
            <a:r>
              <a:rPr lang="en-US" sz="2900" b="1" dirty="0" smtClean="0"/>
              <a:t> </a:t>
            </a:r>
            <a:r>
              <a:rPr lang="en-US" sz="2900" b="1" dirty="0">
                <a:solidFill>
                  <a:schemeClr val="tx2"/>
                </a:solidFill>
              </a:rPr>
              <a:t>disclosure made in public court proceedings, India would default &amp; not receive new information</a:t>
            </a:r>
            <a:endParaRPr lang="en-IN" sz="2900" b="1" dirty="0">
              <a:solidFill>
                <a:schemeClr val="tx2"/>
              </a:solidFill>
            </a:endParaRPr>
          </a:p>
        </p:txBody>
      </p:sp>
      <p:sp>
        <p:nvSpPr>
          <p:cNvPr id="4" name="Slide Number Placeholder 3"/>
          <p:cNvSpPr>
            <a:spLocks noGrp="1"/>
          </p:cNvSpPr>
          <p:nvPr>
            <p:ph type="sldNum" sz="quarter" idx="12"/>
          </p:nvPr>
        </p:nvSpPr>
        <p:spPr/>
        <p:txBody>
          <a:bodyPr/>
          <a:lstStyle/>
          <a:p>
            <a:fld id="{C50CF8DF-2180-4200-9CB9-822E4CF74999}" type="slidenum">
              <a:rPr lang="en-IN" smtClean="0"/>
              <a:t>13</a:t>
            </a:fld>
            <a:endParaRPr lang="en-IN" dirty="0"/>
          </a:p>
        </p:txBody>
      </p:sp>
    </p:spTree>
    <p:extLst>
      <p:ext uri="{BB962C8B-B14F-4D97-AF65-F5344CB8AC3E}">
        <p14:creationId xmlns:p14="http://schemas.microsoft.com/office/powerpoint/2010/main" val="182374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613113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a:spLocks/>
          </p:cNvSpPr>
          <p:nvPr/>
        </p:nvSpPr>
        <p:spPr>
          <a:xfrm>
            <a:off x="419100" y="1019175"/>
            <a:ext cx="8291138" cy="5169762"/>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14350" y="1581149"/>
            <a:ext cx="4505325" cy="3877985"/>
          </a:xfrm>
          <a:prstGeom prst="rect">
            <a:avLst/>
          </a:prstGeom>
        </p:spPr>
        <p:txBody>
          <a:bodyPr vert="horz" wrap="square" lIns="0" tIns="0" rIns="0" bIns="0" rtlCol="0">
            <a:spAutoFit/>
          </a:bodyPr>
          <a:lstStyle>
            <a:lvl1pPr marL="342900" indent="-342900">
              <a:spcBef>
                <a:spcPct val="20000"/>
              </a:spcBef>
              <a:buFont typeface="Arial" panose="020B0604020202020204" pitchFamily="34" charset="0"/>
              <a:buChar char="•"/>
              <a:defRPr sz="32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3000" dirty="0"/>
              <a:t>France / Germany</a:t>
            </a:r>
          </a:p>
          <a:p>
            <a:r>
              <a:rPr lang="en-US" sz="3000" dirty="0"/>
              <a:t>Raoul Weil – Swiss Banker arrested in Italy for crime in US and then extradited</a:t>
            </a:r>
          </a:p>
          <a:p>
            <a:r>
              <a:rPr lang="en-US" sz="3000" dirty="0"/>
              <a:t>US fought Swiss Bank to closure oldest Swiss Bank Weghelin had to close down </a:t>
            </a:r>
          </a:p>
        </p:txBody>
      </p:sp>
      <p:sp>
        <p:nvSpPr>
          <p:cNvPr id="4" name="Slide Number Placeholder 3"/>
          <p:cNvSpPr>
            <a:spLocks noGrp="1"/>
          </p:cNvSpPr>
          <p:nvPr>
            <p:ph type="sldNum" sz="quarter" idx="12"/>
          </p:nvPr>
        </p:nvSpPr>
        <p:spPr/>
        <p:txBody>
          <a:bodyPr/>
          <a:lstStyle/>
          <a:p>
            <a:fld id="{C50CF8DF-2180-4200-9CB9-822E4CF74999}" type="slidenum">
              <a:rPr lang="en-IN" smtClean="0"/>
              <a:t>14</a:t>
            </a:fld>
            <a:endParaRPr lang="en-IN" dirty="0"/>
          </a:p>
        </p:txBody>
      </p:sp>
      <p:sp>
        <p:nvSpPr>
          <p:cNvPr id="5" name="TextBox 4"/>
          <p:cNvSpPr txBox="1"/>
          <p:nvPr/>
        </p:nvSpPr>
        <p:spPr>
          <a:xfrm>
            <a:off x="152400" y="185738"/>
            <a:ext cx="2991525" cy="707886"/>
          </a:xfrm>
          <a:prstGeom prst="rect">
            <a:avLst/>
          </a:prstGeom>
        </p:spPr>
        <p:txBody>
          <a:bodyPr vert="horz" lIns="0" tIns="0" rIns="0" bIns="0" rtlCol="0" anchor="ctr">
            <a:normAutofit/>
          </a:bodyPr>
          <a:lstStyle>
            <a:lvl1pPr>
              <a:spcBef>
                <a:spcPct val="0"/>
              </a:spcBef>
              <a:buNone/>
              <a:defRPr sz="4000" b="1">
                <a:solidFill>
                  <a:schemeClr val="tx2"/>
                </a:solidFill>
                <a:latin typeface="+mj-lt"/>
                <a:ea typeface="+mj-ea"/>
                <a:cs typeface="+mj-cs"/>
              </a:defRPr>
            </a:lvl1pPr>
          </a:lstStyle>
          <a:p>
            <a:r>
              <a:rPr lang="en-US" dirty="0"/>
              <a:t>BEPS – Rules </a:t>
            </a:r>
          </a:p>
        </p:txBody>
      </p:sp>
      <p:sp>
        <p:nvSpPr>
          <p:cNvPr id="13" name="Freeform 5"/>
          <p:cNvSpPr>
            <a:spLocks noEditPoints="1"/>
          </p:cNvSpPr>
          <p:nvPr/>
        </p:nvSpPr>
        <p:spPr bwMode="auto">
          <a:xfrm>
            <a:off x="5726112" y="1817687"/>
            <a:ext cx="2886076" cy="3616326"/>
          </a:xfrm>
          <a:custGeom>
            <a:avLst/>
            <a:gdLst>
              <a:gd name="T0" fmla="*/ 239 w 278"/>
              <a:gd name="T1" fmla="*/ 199 h 349"/>
              <a:gd name="T2" fmla="*/ 239 w 278"/>
              <a:gd name="T3" fmla="*/ 0 h 349"/>
              <a:gd name="T4" fmla="*/ 0 w 278"/>
              <a:gd name="T5" fmla="*/ 0 h 349"/>
              <a:gd name="T6" fmla="*/ 0 w 278"/>
              <a:gd name="T7" fmla="*/ 336 h 349"/>
              <a:gd name="T8" fmla="*/ 153 w 278"/>
              <a:gd name="T9" fmla="*/ 336 h 349"/>
              <a:gd name="T10" fmla="*/ 197 w 278"/>
              <a:gd name="T11" fmla="*/ 349 h 349"/>
              <a:gd name="T12" fmla="*/ 278 w 278"/>
              <a:gd name="T13" fmla="*/ 268 h 349"/>
              <a:gd name="T14" fmla="*/ 239 w 278"/>
              <a:gd name="T15" fmla="*/ 199 h 349"/>
              <a:gd name="T16" fmla="*/ 64 w 278"/>
              <a:gd name="T17" fmla="*/ 37 h 349"/>
              <a:gd name="T18" fmla="*/ 202 w 278"/>
              <a:gd name="T19" fmla="*/ 37 h 349"/>
              <a:gd name="T20" fmla="*/ 202 w 278"/>
              <a:gd name="T21" fmla="*/ 53 h 349"/>
              <a:gd name="T22" fmla="*/ 64 w 278"/>
              <a:gd name="T23" fmla="*/ 53 h 349"/>
              <a:gd name="T24" fmla="*/ 64 w 278"/>
              <a:gd name="T25" fmla="*/ 37 h 349"/>
              <a:gd name="T26" fmla="*/ 31 w 278"/>
              <a:gd name="T27" fmla="*/ 83 h 349"/>
              <a:gd name="T28" fmla="*/ 53 w 278"/>
              <a:gd name="T29" fmla="*/ 83 h 349"/>
              <a:gd name="T30" fmla="*/ 53 w 278"/>
              <a:gd name="T31" fmla="*/ 99 h 349"/>
              <a:gd name="T32" fmla="*/ 31 w 278"/>
              <a:gd name="T33" fmla="*/ 99 h 349"/>
              <a:gd name="T34" fmla="*/ 31 w 278"/>
              <a:gd name="T35" fmla="*/ 83 h 349"/>
              <a:gd name="T36" fmla="*/ 53 w 278"/>
              <a:gd name="T37" fmla="*/ 150 h 349"/>
              <a:gd name="T38" fmla="*/ 32 w 278"/>
              <a:gd name="T39" fmla="*/ 150 h 349"/>
              <a:gd name="T40" fmla="*/ 32 w 278"/>
              <a:gd name="T41" fmla="*/ 134 h 349"/>
              <a:gd name="T42" fmla="*/ 53 w 278"/>
              <a:gd name="T43" fmla="*/ 134 h 349"/>
              <a:gd name="T44" fmla="*/ 53 w 278"/>
              <a:gd name="T45" fmla="*/ 150 h 349"/>
              <a:gd name="T46" fmla="*/ 53 w 278"/>
              <a:gd name="T47" fmla="*/ 53 h 349"/>
              <a:gd name="T48" fmla="*/ 32 w 278"/>
              <a:gd name="T49" fmla="*/ 53 h 349"/>
              <a:gd name="T50" fmla="*/ 32 w 278"/>
              <a:gd name="T51" fmla="*/ 37 h 349"/>
              <a:gd name="T52" fmla="*/ 53 w 278"/>
              <a:gd name="T53" fmla="*/ 37 h 349"/>
              <a:gd name="T54" fmla="*/ 53 w 278"/>
              <a:gd name="T55" fmla="*/ 53 h 349"/>
              <a:gd name="T56" fmla="*/ 64 w 278"/>
              <a:gd name="T57" fmla="*/ 83 h 349"/>
              <a:gd name="T58" fmla="*/ 202 w 278"/>
              <a:gd name="T59" fmla="*/ 83 h 349"/>
              <a:gd name="T60" fmla="*/ 202 w 278"/>
              <a:gd name="T61" fmla="*/ 99 h 349"/>
              <a:gd name="T62" fmla="*/ 64 w 278"/>
              <a:gd name="T63" fmla="*/ 99 h 349"/>
              <a:gd name="T64" fmla="*/ 64 w 278"/>
              <a:gd name="T65" fmla="*/ 83 h 349"/>
              <a:gd name="T66" fmla="*/ 64 w 278"/>
              <a:gd name="T67" fmla="*/ 134 h 349"/>
              <a:gd name="T68" fmla="*/ 203 w 278"/>
              <a:gd name="T69" fmla="*/ 134 h 349"/>
              <a:gd name="T70" fmla="*/ 203 w 278"/>
              <a:gd name="T71" fmla="*/ 150 h 349"/>
              <a:gd name="T72" fmla="*/ 64 w 278"/>
              <a:gd name="T73" fmla="*/ 150 h 349"/>
              <a:gd name="T74" fmla="*/ 64 w 278"/>
              <a:gd name="T75" fmla="*/ 134 h 349"/>
              <a:gd name="T76" fmla="*/ 197 w 278"/>
              <a:gd name="T77" fmla="*/ 333 h 349"/>
              <a:gd name="T78" fmla="*/ 132 w 278"/>
              <a:gd name="T79" fmla="*/ 268 h 349"/>
              <a:gd name="T80" fmla="*/ 197 w 278"/>
              <a:gd name="T81" fmla="*/ 203 h 349"/>
              <a:gd name="T82" fmla="*/ 262 w 278"/>
              <a:gd name="T83" fmla="*/ 268 h 349"/>
              <a:gd name="T84" fmla="*/ 197 w 278"/>
              <a:gd name="T85" fmla="*/ 33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349">
                <a:moveTo>
                  <a:pt x="239" y="199"/>
                </a:moveTo>
                <a:cubicBezTo>
                  <a:pt x="239" y="0"/>
                  <a:pt x="239" y="0"/>
                  <a:pt x="239" y="0"/>
                </a:cubicBezTo>
                <a:cubicBezTo>
                  <a:pt x="0" y="0"/>
                  <a:pt x="0" y="0"/>
                  <a:pt x="0" y="0"/>
                </a:cubicBezTo>
                <a:cubicBezTo>
                  <a:pt x="0" y="336"/>
                  <a:pt x="0" y="336"/>
                  <a:pt x="0" y="336"/>
                </a:cubicBezTo>
                <a:cubicBezTo>
                  <a:pt x="153" y="336"/>
                  <a:pt x="153" y="336"/>
                  <a:pt x="153" y="336"/>
                </a:cubicBezTo>
                <a:cubicBezTo>
                  <a:pt x="165" y="344"/>
                  <a:pt x="181" y="349"/>
                  <a:pt x="197" y="349"/>
                </a:cubicBezTo>
                <a:cubicBezTo>
                  <a:pt x="242" y="349"/>
                  <a:pt x="278" y="313"/>
                  <a:pt x="278" y="268"/>
                </a:cubicBezTo>
                <a:cubicBezTo>
                  <a:pt x="278" y="239"/>
                  <a:pt x="262" y="213"/>
                  <a:pt x="239" y="199"/>
                </a:cubicBezTo>
                <a:close/>
                <a:moveTo>
                  <a:pt x="64" y="37"/>
                </a:moveTo>
                <a:cubicBezTo>
                  <a:pt x="202" y="37"/>
                  <a:pt x="202" y="37"/>
                  <a:pt x="202" y="37"/>
                </a:cubicBezTo>
                <a:cubicBezTo>
                  <a:pt x="202" y="53"/>
                  <a:pt x="202" y="53"/>
                  <a:pt x="202" y="53"/>
                </a:cubicBezTo>
                <a:cubicBezTo>
                  <a:pt x="64" y="53"/>
                  <a:pt x="64" y="53"/>
                  <a:pt x="64" y="53"/>
                </a:cubicBezTo>
                <a:lnTo>
                  <a:pt x="64" y="37"/>
                </a:lnTo>
                <a:close/>
                <a:moveTo>
                  <a:pt x="31" y="83"/>
                </a:moveTo>
                <a:cubicBezTo>
                  <a:pt x="53" y="83"/>
                  <a:pt x="53" y="83"/>
                  <a:pt x="53" y="83"/>
                </a:cubicBezTo>
                <a:cubicBezTo>
                  <a:pt x="53" y="99"/>
                  <a:pt x="53" y="99"/>
                  <a:pt x="53" y="99"/>
                </a:cubicBezTo>
                <a:cubicBezTo>
                  <a:pt x="31" y="99"/>
                  <a:pt x="31" y="99"/>
                  <a:pt x="31" y="99"/>
                </a:cubicBezTo>
                <a:lnTo>
                  <a:pt x="31" y="83"/>
                </a:lnTo>
                <a:close/>
                <a:moveTo>
                  <a:pt x="53" y="150"/>
                </a:moveTo>
                <a:cubicBezTo>
                  <a:pt x="32" y="150"/>
                  <a:pt x="32" y="150"/>
                  <a:pt x="32" y="150"/>
                </a:cubicBezTo>
                <a:cubicBezTo>
                  <a:pt x="32" y="134"/>
                  <a:pt x="32" y="134"/>
                  <a:pt x="32" y="134"/>
                </a:cubicBezTo>
                <a:cubicBezTo>
                  <a:pt x="53" y="134"/>
                  <a:pt x="53" y="134"/>
                  <a:pt x="53" y="134"/>
                </a:cubicBezTo>
                <a:lnTo>
                  <a:pt x="53" y="150"/>
                </a:lnTo>
                <a:close/>
                <a:moveTo>
                  <a:pt x="53" y="53"/>
                </a:moveTo>
                <a:cubicBezTo>
                  <a:pt x="32" y="53"/>
                  <a:pt x="32" y="53"/>
                  <a:pt x="32" y="53"/>
                </a:cubicBezTo>
                <a:cubicBezTo>
                  <a:pt x="32" y="37"/>
                  <a:pt x="32" y="37"/>
                  <a:pt x="32" y="37"/>
                </a:cubicBezTo>
                <a:cubicBezTo>
                  <a:pt x="53" y="37"/>
                  <a:pt x="53" y="37"/>
                  <a:pt x="53" y="37"/>
                </a:cubicBezTo>
                <a:lnTo>
                  <a:pt x="53" y="53"/>
                </a:lnTo>
                <a:close/>
                <a:moveTo>
                  <a:pt x="64" y="83"/>
                </a:moveTo>
                <a:cubicBezTo>
                  <a:pt x="202" y="83"/>
                  <a:pt x="202" y="83"/>
                  <a:pt x="202" y="83"/>
                </a:cubicBezTo>
                <a:cubicBezTo>
                  <a:pt x="202" y="99"/>
                  <a:pt x="202" y="99"/>
                  <a:pt x="202" y="99"/>
                </a:cubicBezTo>
                <a:cubicBezTo>
                  <a:pt x="64" y="99"/>
                  <a:pt x="64" y="99"/>
                  <a:pt x="64" y="99"/>
                </a:cubicBezTo>
                <a:lnTo>
                  <a:pt x="64" y="83"/>
                </a:lnTo>
                <a:close/>
                <a:moveTo>
                  <a:pt x="64" y="134"/>
                </a:moveTo>
                <a:cubicBezTo>
                  <a:pt x="203" y="134"/>
                  <a:pt x="203" y="134"/>
                  <a:pt x="203" y="134"/>
                </a:cubicBezTo>
                <a:cubicBezTo>
                  <a:pt x="203" y="150"/>
                  <a:pt x="203" y="150"/>
                  <a:pt x="203" y="150"/>
                </a:cubicBezTo>
                <a:cubicBezTo>
                  <a:pt x="64" y="150"/>
                  <a:pt x="64" y="150"/>
                  <a:pt x="64" y="150"/>
                </a:cubicBezTo>
                <a:lnTo>
                  <a:pt x="64" y="134"/>
                </a:lnTo>
                <a:close/>
                <a:moveTo>
                  <a:pt x="197" y="333"/>
                </a:moveTo>
                <a:cubicBezTo>
                  <a:pt x="161" y="333"/>
                  <a:pt x="132" y="304"/>
                  <a:pt x="132" y="268"/>
                </a:cubicBezTo>
                <a:cubicBezTo>
                  <a:pt x="132" y="232"/>
                  <a:pt x="161" y="203"/>
                  <a:pt x="197" y="203"/>
                </a:cubicBezTo>
                <a:cubicBezTo>
                  <a:pt x="233" y="203"/>
                  <a:pt x="262" y="232"/>
                  <a:pt x="262" y="268"/>
                </a:cubicBezTo>
                <a:cubicBezTo>
                  <a:pt x="262" y="304"/>
                  <a:pt x="233" y="333"/>
                  <a:pt x="197" y="333"/>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Freeform 6"/>
          <p:cNvSpPr>
            <a:spLocks/>
          </p:cNvSpPr>
          <p:nvPr/>
        </p:nvSpPr>
        <p:spPr bwMode="auto">
          <a:xfrm>
            <a:off x="7270750" y="4262438"/>
            <a:ext cx="1027113" cy="755650"/>
          </a:xfrm>
          <a:custGeom>
            <a:avLst/>
            <a:gdLst>
              <a:gd name="T0" fmla="*/ 97 w 99"/>
              <a:gd name="T1" fmla="*/ 10 h 73"/>
              <a:gd name="T2" fmla="*/ 89 w 99"/>
              <a:gd name="T3" fmla="*/ 2 h 73"/>
              <a:gd name="T4" fmla="*/ 84 w 99"/>
              <a:gd name="T5" fmla="*/ 2 h 73"/>
              <a:gd name="T6" fmla="*/ 38 w 99"/>
              <a:gd name="T7" fmla="*/ 47 h 73"/>
              <a:gd name="T8" fmla="*/ 15 w 99"/>
              <a:gd name="T9" fmla="*/ 24 h 73"/>
              <a:gd name="T10" fmla="*/ 10 w 99"/>
              <a:gd name="T11" fmla="*/ 24 h 73"/>
              <a:gd name="T12" fmla="*/ 1 w 99"/>
              <a:gd name="T13" fmla="*/ 32 h 73"/>
              <a:gd name="T14" fmla="*/ 1 w 99"/>
              <a:gd name="T15" fmla="*/ 37 h 73"/>
              <a:gd name="T16" fmla="*/ 36 w 99"/>
              <a:gd name="T17" fmla="*/ 72 h 73"/>
              <a:gd name="T18" fmla="*/ 41 w 99"/>
              <a:gd name="T19" fmla="*/ 72 h 73"/>
              <a:gd name="T20" fmla="*/ 97 w 99"/>
              <a:gd name="T21" fmla="*/ 15 h 73"/>
              <a:gd name="T22" fmla="*/ 97 w 99"/>
              <a:gd name="T2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3">
                <a:moveTo>
                  <a:pt x="97" y="10"/>
                </a:moveTo>
                <a:cubicBezTo>
                  <a:pt x="89" y="2"/>
                  <a:pt x="89" y="2"/>
                  <a:pt x="89" y="2"/>
                </a:cubicBezTo>
                <a:cubicBezTo>
                  <a:pt x="88" y="0"/>
                  <a:pt x="85" y="0"/>
                  <a:pt x="84" y="2"/>
                </a:cubicBezTo>
                <a:cubicBezTo>
                  <a:pt x="38" y="47"/>
                  <a:pt x="38" y="47"/>
                  <a:pt x="38" y="47"/>
                </a:cubicBezTo>
                <a:cubicBezTo>
                  <a:pt x="15" y="24"/>
                  <a:pt x="15" y="24"/>
                  <a:pt x="15" y="24"/>
                </a:cubicBezTo>
                <a:cubicBezTo>
                  <a:pt x="13" y="22"/>
                  <a:pt x="11" y="22"/>
                  <a:pt x="10" y="24"/>
                </a:cubicBezTo>
                <a:cubicBezTo>
                  <a:pt x="1" y="32"/>
                  <a:pt x="1" y="32"/>
                  <a:pt x="1" y="32"/>
                </a:cubicBezTo>
                <a:cubicBezTo>
                  <a:pt x="0" y="33"/>
                  <a:pt x="0" y="36"/>
                  <a:pt x="1" y="37"/>
                </a:cubicBezTo>
                <a:cubicBezTo>
                  <a:pt x="36" y="72"/>
                  <a:pt x="36" y="72"/>
                  <a:pt x="36" y="72"/>
                </a:cubicBezTo>
                <a:cubicBezTo>
                  <a:pt x="37" y="73"/>
                  <a:pt x="40" y="73"/>
                  <a:pt x="41" y="72"/>
                </a:cubicBezTo>
                <a:cubicBezTo>
                  <a:pt x="97" y="15"/>
                  <a:pt x="97" y="15"/>
                  <a:pt x="97" y="15"/>
                </a:cubicBezTo>
                <a:cubicBezTo>
                  <a:pt x="99" y="14"/>
                  <a:pt x="99" y="11"/>
                  <a:pt x="97" y="1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51434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04334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5"/>
          <p:cNvSpPr/>
          <p:nvPr/>
        </p:nvSpPr>
        <p:spPr>
          <a:xfrm>
            <a:off x="1125418" y="1465385"/>
            <a:ext cx="6811107" cy="524021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2400" y="185738"/>
            <a:ext cx="8902700" cy="1231106"/>
          </a:xfrm>
        </p:spPr>
        <p:txBody>
          <a:bodyPr>
            <a:spAutoFit/>
          </a:bodyPr>
          <a:lstStyle/>
          <a:p>
            <a:r>
              <a:rPr lang="en-US" dirty="0" smtClean="0"/>
              <a:t>Exclusive: HSBC Indian list just doubled to 1195 names. Balance: Rs 25420 cr*</a:t>
            </a:r>
            <a:endParaRPr lang="en-US" dirty="0"/>
          </a:p>
        </p:txBody>
      </p:sp>
      <p:sp>
        <p:nvSpPr>
          <p:cNvPr id="5" name="Slide Number Placeholder 4"/>
          <p:cNvSpPr>
            <a:spLocks noGrp="1"/>
          </p:cNvSpPr>
          <p:nvPr>
            <p:ph type="sldNum" sz="quarter" idx="12"/>
          </p:nvPr>
        </p:nvSpPr>
        <p:spPr>
          <a:xfrm>
            <a:off x="6553200" y="6356350"/>
            <a:ext cx="2133600" cy="365125"/>
          </a:xfrm>
        </p:spPr>
        <p:txBody>
          <a:bodyPr vert="horz" lIns="91440" tIns="45720" rIns="91440" bIns="45720" rtlCol="0" anchor="ctr"/>
          <a:lstStyle/>
          <a:p>
            <a:fld id="{C50CF8DF-2180-4200-9CB9-822E4CF74999}" type="slidenum">
              <a:rPr lang="en-IN"/>
              <a:pPr/>
              <a:t>15</a:t>
            </a:fld>
            <a:endParaRPr lang="en-IN" dirty="0"/>
          </a:p>
        </p:txBody>
      </p:sp>
      <p:pic>
        <p:nvPicPr>
          <p:cNvPr id="450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058" y="1594338"/>
            <a:ext cx="6269157" cy="49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988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967147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a:spLocks/>
          </p:cNvSpPr>
          <p:nvPr/>
        </p:nvSpPr>
        <p:spPr>
          <a:xfrm>
            <a:off x="187799" y="828675"/>
            <a:ext cx="8768402" cy="546735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7175" y="885825"/>
            <a:ext cx="8620125" cy="5194300"/>
          </a:xfrm>
        </p:spPr>
        <p:txBody>
          <a:bodyPr lIns="0" tIns="0" rIns="0" bIns="0">
            <a:noAutofit/>
          </a:bodyPr>
          <a:lstStyle/>
          <a:p>
            <a:r>
              <a:rPr lang="en-US" sz="2600" b="1" i="1" dirty="0" smtClean="0">
                <a:solidFill>
                  <a:schemeClr val="tx2"/>
                </a:solidFill>
              </a:rPr>
              <a:t>Action 1 </a:t>
            </a:r>
            <a:r>
              <a:rPr lang="en-US" sz="2600" dirty="0" smtClean="0"/>
              <a:t>deals with broader direct and indirect tax challenge raised by the digital economy and evaluates options to address these challenges </a:t>
            </a:r>
            <a:endParaRPr lang="en-IN" sz="2600" dirty="0" smtClean="0"/>
          </a:p>
          <a:p>
            <a:r>
              <a:rPr lang="en-IN" sz="2600" b="1" i="1" dirty="0">
                <a:solidFill>
                  <a:schemeClr val="tx2"/>
                </a:solidFill>
              </a:rPr>
              <a:t>Action 2 </a:t>
            </a:r>
            <a:r>
              <a:rPr lang="en-IN" sz="2600" dirty="0"/>
              <a:t>consists of two parts with detailed recommendations to address hybrid mismatch arrangements and reflects the consensus achieved on these issues</a:t>
            </a:r>
            <a:endParaRPr lang="en-US" sz="2600" dirty="0" smtClean="0"/>
          </a:p>
          <a:p>
            <a:r>
              <a:rPr lang="en-IN" sz="2600" b="1" i="1" dirty="0">
                <a:solidFill>
                  <a:schemeClr val="tx2"/>
                </a:solidFill>
              </a:rPr>
              <a:t>Action 3 </a:t>
            </a:r>
            <a:r>
              <a:rPr lang="en-IN" sz="2600" dirty="0"/>
              <a:t>provides recommendations for what it describes as the “building blocks” of CFC </a:t>
            </a:r>
            <a:r>
              <a:rPr lang="en-IN" sz="2600" dirty="0" smtClean="0"/>
              <a:t>rules</a:t>
            </a:r>
          </a:p>
          <a:p>
            <a:r>
              <a:rPr lang="en-US" sz="2600" dirty="0" smtClean="0"/>
              <a:t>The final report on Article 5 covers two main areas: (i) the definition of a “substantial activity” criterion to be applied when determining whether tax regimes are harmful and (ii) improving transparency. </a:t>
            </a:r>
          </a:p>
        </p:txBody>
      </p:sp>
      <p:sp>
        <p:nvSpPr>
          <p:cNvPr id="4" name="Slide Number Placeholder 3"/>
          <p:cNvSpPr>
            <a:spLocks noGrp="1"/>
          </p:cNvSpPr>
          <p:nvPr>
            <p:ph type="sldNum" sz="quarter" idx="12"/>
          </p:nvPr>
        </p:nvSpPr>
        <p:spPr/>
        <p:txBody>
          <a:bodyPr/>
          <a:lstStyle/>
          <a:p>
            <a:fld id="{C50CF8DF-2180-4200-9CB9-822E4CF74999}" type="slidenum">
              <a:rPr lang="en-IN" smtClean="0"/>
              <a:t>16</a:t>
            </a:fld>
            <a:endParaRPr lang="en-IN" dirty="0"/>
          </a:p>
        </p:txBody>
      </p:sp>
    </p:spTree>
    <p:extLst>
      <p:ext uri="{BB962C8B-B14F-4D97-AF65-F5344CB8AC3E}">
        <p14:creationId xmlns:p14="http://schemas.microsoft.com/office/powerpoint/2010/main" val="16618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5413899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a:spLocks/>
          </p:cNvSpPr>
          <p:nvPr/>
        </p:nvSpPr>
        <p:spPr>
          <a:xfrm>
            <a:off x="187799" y="828675"/>
            <a:ext cx="8768402" cy="546735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7175" y="885825"/>
            <a:ext cx="8655050" cy="5309146"/>
          </a:xfrm>
        </p:spPr>
        <p:txBody>
          <a:bodyPr wrap="square" lIns="0" tIns="0" rIns="0" bIns="0">
            <a:spAutoFit/>
          </a:bodyPr>
          <a:lstStyle/>
          <a:p>
            <a:r>
              <a:rPr lang="en-IN" sz="2500" b="1" i="1" dirty="0">
                <a:solidFill>
                  <a:schemeClr val="tx2"/>
                </a:solidFill>
              </a:rPr>
              <a:t>Action 6</a:t>
            </a:r>
            <a:r>
              <a:rPr lang="en-IN" sz="2500" dirty="0"/>
              <a:t>, contains model tax treaty provisions and related changes to the model commentary to address the inappropriate granting of treaty benefits and other potential treaty abuse </a:t>
            </a:r>
            <a:r>
              <a:rPr lang="en-IN" sz="2500" dirty="0" smtClean="0"/>
              <a:t>scenarios</a:t>
            </a:r>
          </a:p>
          <a:p>
            <a:r>
              <a:rPr lang="en-IN" sz="2500" dirty="0" smtClean="0"/>
              <a:t>Final </a:t>
            </a:r>
            <a:r>
              <a:rPr lang="en-IN" sz="2500" dirty="0"/>
              <a:t>Report is organized in </a:t>
            </a:r>
            <a:r>
              <a:rPr lang="en-IN" sz="2500" dirty="0" smtClean="0"/>
              <a:t>3 sections</a:t>
            </a:r>
          </a:p>
          <a:p>
            <a:pPr lvl="1"/>
            <a:r>
              <a:rPr lang="en-IN" sz="2500" b="1" dirty="0" smtClean="0">
                <a:solidFill>
                  <a:schemeClr val="tx2"/>
                </a:solidFill>
              </a:rPr>
              <a:t>Section </a:t>
            </a:r>
            <a:r>
              <a:rPr lang="en-IN" sz="2500" b="1" dirty="0">
                <a:solidFill>
                  <a:schemeClr val="tx2"/>
                </a:solidFill>
              </a:rPr>
              <a:t>A</a:t>
            </a:r>
            <a:r>
              <a:rPr lang="en-IN" sz="2500" b="1" dirty="0"/>
              <a:t> </a:t>
            </a:r>
            <a:r>
              <a:rPr lang="en-IN" sz="2500" dirty="0"/>
              <a:t>includes anti-abuse provisions that provide safeguards against the abuse of treaty </a:t>
            </a:r>
            <a:r>
              <a:rPr lang="en-IN" sz="2500" dirty="0" smtClean="0"/>
              <a:t>provisions</a:t>
            </a:r>
          </a:p>
          <a:p>
            <a:pPr lvl="1"/>
            <a:r>
              <a:rPr lang="en-IN" sz="2500" b="1" dirty="0">
                <a:solidFill>
                  <a:schemeClr val="tx2"/>
                </a:solidFill>
              </a:rPr>
              <a:t>Section B</a:t>
            </a:r>
            <a:r>
              <a:rPr lang="en-IN" sz="2500" b="1" dirty="0" smtClean="0"/>
              <a:t> </a:t>
            </a:r>
            <a:r>
              <a:rPr lang="en-IN" sz="2500" dirty="0" smtClean="0"/>
              <a:t>to </a:t>
            </a:r>
            <a:r>
              <a:rPr lang="en-IN" sz="2500" dirty="0"/>
              <a:t>clarify that the intention is to eliminate double taxation without creating opportunities for non-taxation or reduced taxation through tax evasion and avoidance, including through treaty shopping </a:t>
            </a:r>
            <a:r>
              <a:rPr lang="en-IN" sz="2500" dirty="0" smtClean="0"/>
              <a:t>arrangements</a:t>
            </a:r>
          </a:p>
          <a:p>
            <a:pPr lvl="1"/>
            <a:r>
              <a:rPr lang="en-IN" sz="2500" b="1" dirty="0">
                <a:solidFill>
                  <a:schemeClr val="tx2"/>
                </a:solidFill>
              </a:rPr>
              <a:t>Section C</a:t>
            </a:r>
            <a:r>
              <a:rPr lang="en-IN" sz="2500" b="1" dirty="0"/>
              <a:t> </a:t>
            </a:r>
            <a:r>
              <a:rPr lang="en-IN" sz="2500" dirty="0"/>
              <a:t>identifies tax policy considerations relevant to the decision to enter into a tax treaty with another </a:t>
            </a:r>
            <a:r>
              <a:rPr lang="en-IN" sz="2500" dirty="0" smtClean="0"/>
              <a:t>country</a:t>
            </a:r>
            <a:endParaRPr lang="en-IN" sz="2500" dirty="0"/>
          </a:p>
        </p:txBody>
      </p:sp>
      <p:sp>
        <p:nvSpPr>
          <p:cNvPr id="4" name="Slide Number Placeholder 3"/>
          <p:cNvSpPr>
            <a:spLocks noGrp="1"/>
          </p:cNvSpPr>
          <p:nvPr>
            <p:ph type="sldNum" sz="quarter" idx="12"/>
          </p:nvPr>
        </p:nvSpPr>
        <p:spPr/>
        <p:txBody>
          <a:bodyPr/>
          <a:lstStyle/>
          <a:p>
            <a:fld id="{C50CF8DF-2180-4200-9CB9-822E4CF74999}" type="slidenum">
              <a:rPr lang="en-IN" smtClean="0"/>
              <a:t>17</a:t>
            </a:fld>
            <a:endParaRPr lang="en-IN" dirty="0"/>
          </a:p>
        </p:txBody>
      </p:sp>
    </p:spTree>
    <p:extLst>
      <p:ext uri="{BB962C8B-B14F-4D97-AF65-F5344CB8AC3E}">
        <p14:creationId xmlns:p14="http://schemas.microsoft.com/office/powerpoint/2010/main" val="152507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8282341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a:spLocks/>
          </p:cNvSpPr>
          <p:nvPr/>
        </p:nvSpPr>
        <p:spPr>
          <a:xfrm>
            <a:off x="187799" y="828675"/>
            <a:ext cx="8768402" cy="546735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7175" y="885825"/>
            <a:ext cx="8562975" cy="5194300"/>
          </a:xfrm>
        </p:spPr>
        <p:txBody>
          <a:bodyPr lIns="0" tIns="0" rIns="0" bIns="0">
            <a:noAutofit/>
          </a:bodyPr>
          <a:lstStyle/>
          <a:p>
            <a:r>
              <a:rPr lang="en-IN" b="1" i="1" dirty="0">
                <a:solidFill>
                  <a:schemeClr val="tx2"/>
                </a:solidFill>
              </a:rPr>
              <a:t>Action 7</a:t>
            </a:r>
            <a:r>
              <a:rPr lang="en-IN" b="1" dirty="0"/>
              <a:t> </a:t>
            </a:r>
            <a:r>
              <a:rPr lang="en-IN" dirty="0"/>
              <a:t>Report or Final Report), proposes changes to the permanent establishment (PE) definition in Article 5 of the OECD Model Tax Convention (the OECD Model) to prevent the use of certain arrangements that are considered to enable a foreign enterprise to operate in another country without creating a </a:t>
            </a:r>
            <a:r>
              <a:rPr lang="en-IN" dirty="0" smtClean="0"/>
              <a:t>PE</a:t>
            </a:r>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18</a:t>
            </a:fld>
            <a:endParaRPr lang="en-IN" dirty="0"/>
          </a:p>
        </p:txBody>
      </p:sp>
    </p:spTree>
    <p:extLst>
      <p:ext uri="{BB962C8B-B14F-4D97-AF65-F5344CB8AC3E}">
        <p14:creationId xmlns:p14="http://schemas.microsoft.com/office/powerpoint/2010/main" val="32499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297641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2"/>
          <p:cNvSpPr/>
          <p:nvPr/>
        </p:nvSpPr>
        <p:spPr>
          <a:xfrm flipH="1">
            <a:off x="2366210" y="1946156"/>
            <a:ext cx="6047874" cy="2751221"/>
          </a:xfrm>
          <a:prstGeom prst="roundRect">
            <a:avLst>
              <a:gd name="adj" fmla="val 9087"/>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flipH="1">
            <a:off x="2711115" y="2028324"/>
            <a:ext cx="5622758" cy="2586884"/>
          </a:xfrm>
          <a:prstGeom prst="roundRect">
            <a:avLst>
              <a:gd name="adj" fmla="val 6195"/>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p:txBody>
          <a:bodyPr/>
          <a:lstStyle/>
          <a:p>
            <a:fld id="{C50CF8DF-2180-4200-9CB9-822E4CF74999}" type="slidenum">
              <a:rPr lang="en-IN" smtClean="0"/>
              <a:t>1</a:t>
            </a:fld>
            <a:endParaRPr lang="en-IN" dirty="0"/>
          </a:p>
        </p:txBody>
      </p:sp>
      <p:sp>
        <p:nvSpPr>
          <p:cNvPr id="4" name="Subtitle 3"/>
          <p:cNvSpPr>
            <a:spLocks noGrp="1"/>
          </p:cNvSpPr>
          <p:nvPr>
            <p:ph idx="1"/>
          </p:nvPr>
        </p:nvSpPr>
        <p:spPr>
          <a:xfrm>
            <a:off x="3821363" y="2167604"/>
            <a:ext cx="4464385" cy="2308324"/>
          </a:xfrm>
        </p:spPr>
        <p:txBody>
          <a:bodyPr wrap="square">
            <a:spAutoFit/>
          </a:bodyPr>
          <a:lstStyle/>
          <a:p>
            <a:pPr marL="0" indent="0">
              <a:buNone/>
            </a:pPr>
            <a:r>
              <a:rPr lang="en-US" sz="3600" b="1" dirty="0" smtClean="0">
                <a:solidFill>
                  <a:schemeClr val="tx2"/>
                </a:solidFill>
              </a:rPr>
              <a:t>International tax law is a key pillar in supporting growth of the global economy</a:t>
            </a:r>
            <a:endParaRPr lang="en-IN" sz="3600" b="1" dirty="0">
              <a:solidFill>
                <a:schemeClr val="tx2"/>
              </a:solidFill>
            </a:endParaRPr>
          </a:p>
        </p:txBody>
      </p:sp>
      <p:pic>
        <p:nvPicPr>
          <p:cNvPr id="29698" name="Picture 2" descr="http://www.goccp.com/images/i-best-tax-havens-8.png"/>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6268" y="1645472"/>
            <a:ext cx="3595836" cy="335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9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60430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a:spLocks/>
          </p:cNvSpPr>
          <p:nvPr/>
        </p:nvSpPr>
        <p:spPr>
          <a:xfrm>
            <a:off x="187799" y="828675"/>
            <a:ext cx="8768402" cy="546735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7175" y="885825"/>
            <a:ext cx="8562975" cy="5194300"/>
          </a:xfrm>
        </p:spPr>
        <p:txBody>
          <a:bodyPr lIns="0" tIns="0" rIns="0" bIns="0">
            <a:noAutofit/>
          </a:bodyPr>
          <a:lstStyle/>
          <a:p>
            <a:r>
              <a:rPr lang="en-US" b="1" i="1" dirty="0" smtClean="0">
                <a:solidFill>
                  <a:schemeClr val="tx2"/>
                </a:solidFill>
              </a:rPr>
              <a:t>Action 8 to 10 </a:t>
            </a:r>
            <a:r>
              <a:rPr lang="en-US" dirty="0" smtClean="0"/>
              <a:t>provide guidance on strengthening and clarifying the arms length principles</a:t>
            </a:r>
          </a:p>
          <a:p>
            <a:r>
              <a:rPr lang="en-US" b="1" i="1" dirty="0">
                <a:solidFill>
                  <a:schemeClr val="tx2"/>
                </a:solidFill>
              </a:rPr>
              <a:t>Action 11 </a:t>
            </a:r>
            <a:r>
              <a:rPr lang="en-US" dirty="0" smtClean="0"/>
              <a:t>improving </a:t>
            </a:r>
            <a:r>
              <a:rPr lang="en-US" dirty="0"/>
              <a:t>the availability and analysis of data on BEPS and to develop measures of the scale and effects of BEPS behaviours, and to monitor the impact of measures taken under the action plan to address </a:t>
            </a:r>
            <a:r>
              <a:rPr lang="en-US" dirty="0" smtClean="0"/>
              <a:t>BEPS</a:t>
            </a:r>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19</a:t>
            </a:fld>
            <a:endParaRPr lang="en-IN" dirty="0"/>
          </a:p>
        </p:txBody>
      </p:sp>
    </p:spTree>
    <p:extLst>
      <p:ext uri="{BB962C8B-B14F-4D97-AF65-F5344CB8AC3E}">
        <p14:creationId xmlns:p14="http://schemas.microsoft.com/office/powerpoint/2010/main" val="2320322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861810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a:spLocks/>
          </p:cNvSpPr>
          <p:nvPr/>
        </p:nvSpPr>
        <p:spPr>
          <a:xfrm>
            <a:off x="187799" y="828675"/>
            <a:ext cx="8768402" cy="546735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7175" y="885825"/>
            <a:ext cx="8515350" cy="4628960"/>
          </a:xfrm>
        </p:spPr>
        <p:txBody>
          <a:bodyPr lIns="0" tIns="0" rIns="0" bIns="0">
            <a:spAutoFit/>
          </a:bodyPr>
          <a:lstStyle/>
          <a:p>
            <a:pPr marL="342900" lvl="1" indent="-342900">
              <a:buFont typeface="Arial" panose="020B0604020202020204" pitchFamily="34" charset="0"/>
              <a:buChar char="•"/>
            </a:pPr>
            <a:r>
              <a:rPr lang="en-US" sz="3200" b="1" i="1" dirty="0">
                <a:solidFill>
                  <a:schemeClr val="tx2"/>
                </a:solidFill>
              </a:rPr>
              <a:t>Action 12 </a:t>
            </a:r>
            <a:r>
              <a:rPr lang="en-US" sz="3200" dirty="0" smtClean="0"/>
              <a:t>deals with mandatory disclosure regimes can provide tax authorities with this information and such regimes have a number of advantages over other forms of disclosure initiatives</a:t>
            </a:r>
          </a:p>
          <a:p>
            <a:pPr marL="342900" lvl="1" indent="-342900">
              <a:buFont typeface="Arial" panose="020B0604020202020204" pitchFamily="34" charset="0"/>
              <a:buChar char="•"/>
            </a:pPr>
            <a:r>
              <a:rPr lang="en-US" sz="3200" b="1" i="1" dirty="0">
                <a:solidFill>
                  <a:schemeClr val="tx2"/>
                </a:solidFill>
              </a:rPr>
              <a:t>Action 13 </a:t>
            </a:r>
            <a:r>
              <a:rPr lang="en-US" sz="3200" dirty="0" smtClean="0"/>
              <a:t>provide tax administrations with the information necessary to conduct an informed transfer pricing risk assessment</a:t>
            </a:r>
          </a:p>
          <a:p>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20</a:t>
            </a:fld>
            <a:endParaRPr lang="en-IN" dirty="0"/>
          </a:p>
        </p:txBody>
      </p:sp>
    </p:spTree>
    <p:extLst>
      <p:ext uri="{BB962C8B-B14F-4D97-AF65-F5344CB8AC3E}">
        <p14:creationId xmlns:p14="http://schemas.microsoft.com/office/powerpoint/2010/main" val="356015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9729122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a:spLocks/>
          </p:cNvSpPr>
          <p:nvPr/>
        </p:nvSpPr>
        <p:spPr>
          <a:xfrm>
            <a:off x="187799" y="828675"/>
            <a:ext cx="8768402" cy="546735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57175" y="885825"/>
            <a:ext cx="8515350" cy="5194300"/>
          </a:xfrm>
        </p:spPr>
        <p:txBody>
          <a:bodyPr lIns="0" tIns="0" rIns="0" bIns="0">
            <a:normAutofit/>
          </a:bodyPr>
          <a:lstStyle/>
          <a:p>
            <a:r>
              <a:rPr lang="en-US" b="1" i="1" dirty="0">
                <a:solidFill>
                  <a:schemeClr val="tx2"/>
                </a:solidFill>
              </a:rPr>
              <a:t>Action 14 </a:t>
            </a:r>
            <a:r>
              <a:rPr lang="en-US" dirty="0"/>
              <a:t>report presents a commitment by countries to implement a so called </a:t>
            </a:r>
            <a:r>
              <a:rPr lang="en-US" dirty="0" smtClean="0"/>
              <a:t>“minimum </a:t>
            </a:r>
            <a:r>
              <a:rPr lang="en-US" dirty="0"/>
              <a:t>Standard on dispute resolution according to the OECD   </a:t>
            </a:r>
            <a:endParaRPr lang="en-IN" dirty="0"/>
          </a:p>
          <a:p>
            <a:r>
              <a:rPr lang="en-IN" b="1" i="1" dirty="0">
                <a:solidFill>
                  <a:schemeClr val="tx2"/>
                </a:solidFill>
              </a:rPr>
              <a:t>Action 15</a:t>
            </a:r>
            <a:r>
              <a:rPr lang="en-IN" b="1" i="1" dirty="0" smtClean="0">
                <a:solidFill>
                  <a:schemeClr val="tx2"/>
                </a:solidFill>
              </a:rPr>
              <a:t>,</a:t>
            </a:r>
            <a:r>
              <a:rPr lang="en-IN" dirty="0" smtClean="0"/>
              <a:t> provides </a:t>
            </a:r>
            <a:r>
              <a:rPr lang="en-IN" dirty="0"/>
              <a:t>an overview of the current status of the multilateral instrument, which aims to swiftly and consistently implement the tax treaty-based measures developed during the course of the BEPS </a:t>
            </a:r>
            <a:r>
              <a:rPr lang="en-IN" dirty="0" smtClean="0"/>
              <a:t>project</a:t>
            </a:r>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21</a:t>
            </a:fld>
            <a:endParaRPr lang="en-IN" dirty="0"/>
          </a:p>
        </p:txBody>
      </p:sp>
    </p:spTree>
    <p:extLst>
      <p:ext uri="{BB962C8B-B14F-4D97-AF65-F5344CB8AC3E}">
        <p14:creationId xmlns:p14="http://schemas.microsoft.com/office/powerpoint/2010/main" val="2676294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68343163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31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3" name="Rounded Rectangle 22"/>
          <p:cNvSpPr>
            <a:spLocks/>
          </p:cNvSpPr>
          <p:nvPr/>
        </p:nvSpPr>
        <p:spPr>
          <a:xfrm>
            <a:off x="291571" y="1088469"/>
            <a:ext cx="8624031" cy="5102781"/>
          </a:xfrm>
          <a:prstGeom prst="roundRect">
            <a:avLst>
              <a:gd name="adj" fmla="val 209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dirty="0" smtClean="0"/>
              <a:t>Action Plan 11 Objectives </a:t>
            </a:r>
            <a:endParaRPr lang="en-IN" dirty="0"/>
          </a:p>
        </p:txBody>
      </p:sp>
      <p:sp>
        <p:nvSpPr>
          <p:cNvPr id="5" name="Rectangle 7"/>
          <p:cNvSpPr txBox="1"/>
          <p:nvPr/>
        </p:nvSpPr>
        <p:spPr>
          <a:xfrm>
            <a:off x="375803" y="1198847"/>
            <a:ext cx="6038766" cy="4813625"/>
          </a:xfrm>
          <a:prstGeom prst="rect">
            <a:avLst/>
          </a:prstGeom>
          <a:extLst/>
        </p:spPr>
        <p:txBody>
          <a:bodyPr vert="horz" lIns="0" tIns="0" rIns="0" bIns="0" rtlCol="0">
            <a:spAutoFit/>
          </a:bodyPr>
          <a:lstStyle>
            <a:lvl1pPr marL="342900" indent="-342900">
              <a:spcBef>
                <a:spcPct val="20000"/>
              </a:spcBef>
              <a:buFont typeface="Arial" panose="020B0604020202020204" pitchFamily="34" charset="0"/>
              <a:buChar char="•"/>
              <a:defRPr sz="2600" b="1"/>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300" b="0" dirty="0"/>
              <a:t>Improving the availability and analysis of data on BEPS</a:t>
            </a:r>
          </a:p>
          <a:p>
            <a:r>
              <a:rPr lang="en-US" sz="2300" b="0" dirty="0"/>
              <a:t>To develop measures of the scale and effects of BEPS behaviours, and </a:t>
            </a:r>
            <a:r>
              <a:rPr lang="en-US" sz="2300" b="0" dirty="0" smtClean="0"/>
              <a:t>to monitor </a:t>
            </a:r>
            <a:r>
              <a:rPr lang="en-US" sz="2300" b="0" dirty="0"/>
              <a:t>the impact of measures taken under the Action plan to address </a:t>
            </a:r>
            <a:r>
              <a:rPr lang="en-US" sz="2300" b="0" dirty="0" smtClean="0"/>
              <a:t>BEPS</a:t>
            </a:r>
            <a:endParaRPr lang="en-US" sz="2300" b="0" dirty="0"/>
          </a:p>
          <a:p>
            <a:r>
              <a:rPr lang="en-US" sz="2300" b="0" dirty="0"/>
              <a:t>Outcome based techniques which look at measures of the allocation of income across jurisdictions relative to measures of value creating </a:t>
            </a:r>
            <a:r>
              <a:rPr lang="en-US" sz="2300" b="0" dirty="0" smtClean="0"/>
              <a:t>activities</a:t>
            </a:r>
            <a:endParaRPr lang="en-US" sz="2300" b="0" dirty="0"/>
          </a:p>
          <a:p>
            <a:r>
              <a:rPr lang="en-US" sz="2300" b="0" dirty="0"/>
              <a:t>Outcome based techniques, which identify the types of data that taxpayers should provide to tax </a:t>
            </a:r>
            <a:r>
              <a:rPr lang="en-US" sz="2300" b="0" dirty="0" smtClean="0"/>
              <a:t>administration</a:t>
            </a:r>
            <a:endParaRPr lang="en-US" sz="2300" b="0" dirty="0"/>
          </a:p>
        </p:txBody>
      </p:sp>
      <p:pic>
        <p:nvPicPr>
          <p:cNvPr id="7" name="Picture 6"/>
          <p:cNvPicPr>
            <a:picLocks noChangeAspect="1"/>
          </p:cNvPicPr>
          <p:nvPr/>
        </p:nvPicPr>
        <p:blipFill>
          <a:blip r:embed="rId6" r:link="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99347" y="2461795"/>
            <a:ext cx="2137466" cy="3184636"/>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C50CF8DF-2180-4200-9CB9-822E4CF74999}" type="slidenum">
              <a:rPr lang="en-IN" smtClean="0"/>
              <a:t>22</a:t>
            </a:fld>
            <a:endParaRPr lang="en-IN" dirty="0"/>
          </a:p>
        </p:txBody>
      </p:sp>
    </p:spTree>
    <p:extLst>
      <p:ext uri="{BB962C8B-B14F-4D97-AF65-F5344CB8AC3E}">
        <p14:creationId xmlns:p14="http://schemas.microsoft.com/office/powerpoint/2010/main" val="279855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73442767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41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1" name="Rounded Rectangle 10"/>
          <p:cNvSpPr>
            <a:spLocks/>
          </p:cNvSpPr>
          <p:nvPr/>
        </p:nvSpPr>
        <p:spPr>
          <a:xfrm>
            <a:off x="320146" y="1088469"/>
            <a:ext cx="8624031" cy="5102781"/>
          </a:xfrm>
          <a:prstGeom prst="roundRect">
            <a:avLst>
              <a:gd name="adj" fmla="val 209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Autofit/>
          </a:bodyPr>
          <a:lstStyle/>
          <a:p>
            <a:r>
              <a:rPr lang="en-IN" sz="3200" dirty="0" smtClean="0"/>
              <a:t>Establish methodologies to collect and analyse data on BEPS and the actions to address it</a:t>
            </a:r>
            <a:r>
              <a:rPr lang="en-US" sz="3200" dirty="0" smtClean="0"/>
              <a:t> (Action 11)</a:t>
            </a:r>
            <a:endParaRPr lang="en-IN" sz="3200" dirty="0"/>
          </a:p>
        </p:txBody>
      </p:sp>
      <p:sp>
        <p:nvSpPr>
          <p:cNvPr id="3" name="Slide Number Placeholder 2"/>
          <p:cNvSpPr>
            <a:spLocks noGrp="1"/>
          </p:cNvSpPr>
          <p:nvPr>
            <p:ph type="sldNum" sz="quarter" idx="12"/>
          </p:nvPr>
        </p:nvSpPr>
        <p:spPr/>
        <p:txBody>
          <a:bodyPr/>
          <a:lstStyle/>
          <a:p>
            <a:fld id="{C50CF8DF-2180-4200-9CB9-822E4CF74999}" type="slidenum">
              <a:rPr lang="en-IN" smtClean="0"/>
              <a:pPr/>
              <a:t>23</a:t>
            </a:fld>
            <a:endParaRPr lang="en-IN" dirty="0"/>
          </a:p>
        </p:txBody>
      </p:sp>
      <p:pic>
        <p:nvPicPr>
          <p:cNvPr id="20482" name="Picture 2"/>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7408" t="2510" r="13888"/>
          <a:stretch/>
        </p:blipFill>
        <p:spPr bwMode="auto">
          <a:xfrm>
            <a:off x="5658818" y="3284842"/>
            <a:ext cx="3226722" cy="273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txBox="1"/>
          <p:nvPr/>
        </p:nvSpPr>
        <p:spPr>
          <a:xfrm>
            <a:off x="375802" y="1198847"/>
            <a:ext cx="8463397" cy="4530471"/>
          </a:xfrm>
          <a:prstGeom prst="rect">
            <a:avLst/>
          </a:prstGeom>
          <a:extLst/>
        </p:spPr>
        <p:txBody>
          <a:bodyPr vert="horz" wrap="square" lIns="0" tIns="0" rIns="0" bIns="0" rtlCol="0">
            <a:spAutoFit/>
          </a:bodyPr>
          <a:lstStyle>
            <a:defPPr>
              <a:defRPr lang="en-US"/>
            </a:defPPr>
            <a:lvl1pPr marL="342900" indent="-342900">
              <a:spcBef>
                <a:spcPct val="20000"/>
              </a:spcBef>
              <a:buFont typeface="Arial" panose="020B0604020202020204" pitchFamily="34" charset="0"/>
              <a:buChar char="•"/>
              <a:defRPr sz="2300" b="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t>Produce an overview of several different economic analyses of BEPS using different data and methodologies that will give a potential range of the scale and economic </a:t>
            </a:r>
            <a:r>
              <a:rPr lang="en-US" dirty="0" smtClean="0"/>
              <a:t>impacts</a:t>
            </a:r>
            <a:endParaRPr lang="en-US" dirty="0"/>
          </a:p>
          <a:p>
            <a:r>
              <a:rPr lang="en-US" dirty="0"/>
              <a:t>Ensure that tools are available to monitor and evaluate the effectiveness and economic impact of the actions taken to address BEPS on an ongoing </a:t>
            </a:r>
            <a:r>
              <a:rPr lang="en-US" dirty="0" smtClean="0"/>
              <a:t>basis </a:t>
            </a:r>
            <a:endParaRPr lang="en-US" dirty="0"/>
          </a:p>
          <a:p>
            <a:r>
              <a:rPr lang="en-US" dirty="0"/>
              <a:t>Identifying and assessing a range of </a:t>
            </a:r>
            <a:br>
              <a:rPr lang="en-US" dirty="0"/>
            </a:br>
            <a:r>
              <a:rPr lang="en-US" dirty="0"/>
              <a:t>existing data sources </a:t>
            </a:r>
          </a:p>
          <a:p>
            <a:r>
              <a:rPr lang="en-US" dirty="0"/>
              <a:t>Improving the availability and </a:t>
            </a:r>
            <a:br>
              <a:rPr lang="en-US" dirty="0"/>
            </a:br>
            <a:r>
              <a:rPr lang="en-US" dirty="0"/>
              <a:t>analysis of data</a:t>
            </a:r>
          </a:p>
          <a:p>
            <a:r>
              <a:rPr lang="en-US" dirty="0"/>
              <a:t>Identify the type of data that taxpayers </a:t>
            </a:r>
            <a:br>
              <a:rPr lang="en-US" dirty="0"/>
            </a:br>
            <a:r>
              <a:rPr lang="en-US" dirty="0"/>
              <a:t>should provide to tax administrators </a:t>
            </a:r>
          </a:p>
        </p:txBody>
      </p:sp>
    </p:spTree>
    <p:extLst>
      <p:ext uri="{BB962C8B-B14F-4D97-AF65-F5344CB8AC3E}">
        <p14:creationId xmlns:p14="http://schemas.microsoft.com/office/powerpoint/2010/main" val="4060422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30072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a:spLocks/>
          </p:cNvSpPr>
          <p:nvPr/>
        </p:nvSpPr>
        <p:spPr>
          <a:xfrm>
            <a:off x="291571" y="1088469"/>
            <a:ext cx="8624031" cy="5102781"/>
          </a:xfrm>
          <a:prstGeom prst="roundRect">
            <a:avLst>
              <a:gd name="adj" fmla="val 209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US" dirty="0" smtClean="0"/>
              <a:t>What was given? </a:t>
            </a:r>
            <a:endParaRPr lang="en-IN" dirty="0"/>
          </a:p>
        </p:txBody>
      </p:sp>
      <p:sp>
        <p:nvSpPr>
          <p:cNvPr id="4" name="Slide Number Placeholder 3"/>
          <p:cNvSpPr>
            <a:spLocks noGrp="1"/>
          </p:cNvSpPr>
          <p:nvPr>
            <p:ph type="sldNum" sz="quarter" idx="12"/>
          </p:nvPr>
        </p:nvSpPr>
        <p:spPr/>
        <p:txBody>
          <a:bodyPr/>
          <a:lstStyle/>
          <a:p>
            <a:fld id="{C50CF8DF-2180-4200-9CB9-822E4CF74999}" type="slidenum">
              <a:rPr lang="en-IN" smtClean="0"/>
              <a:t>24</a:t>
            </a:fld>
            <a:endParaRPr lang="en-IN" dirty="0"/>
          </a:p>
        </p:txBody>
      </p:sp>
      <p:grpSp>
        <p:nvGrpSpPr>
          <p:cNvPr id="3" name="Group 2"/>
          <p:cNvGrpSpPr/>
          <p:nvPr/>
        </p:nvGrpSpPr>
        <p:grpSpPr>
          <a:xfrm>
            <a:off x="392113" y="2762250"/>
            <a:ext cx="3093381" cy="3419475"/>
            <a:chOff x="392113" y="1970088"/>
            <a:chExt cx="3810000" cy="4211637"/>
          </a:xfrm>
        </p:grpSpPr>
        <p:sp>
          <p:nvSpPr>
            <p:cNvPr id="12" name="Freeform 6"/>
            <p:cNvSpPr>
              <a:spLocks/>
            </p:cNvSpPr>
            <p:nvPr/>
          </p:nvSpPr>
          <p:spPr bwMode="auto">
            <a:xfrm>
              <a:off x="392113" y="3168650"/>
              <a:ext cx="3810000" cy="3013075"/>
            </a:xfrm>
            <a:custGeom>
              <a:avLst/>
              <a:gdLst>
                <a:gd name="T0" fmla="*/ 253 w 384"/>
                <a:gd name="T1" fmla="*/ 285 h 304"/>
                <a:gd name="T2" fmla="*/ 261 w 384"/>
                <a:gd name="T3" fmla="*/ 254 h 304"/>
                <a:gd name="T4" fmla="*/ 299 w 384"/>
                <a:gd name="T5" fmla="*/ 253 h 304"/>
                <a:gd name="T6" fmla="*/ 347 w 384"/>
                <a:gd name="T7" fmla="*/ 246 h 304"/>
                <a:gd name="T8" fmla="*/ 379 w 384"/>
                <a:gd name="T9" fmla="*/ 220 h 304"/>
                <a:gd name="T10" fmla="*/ 374 w 384"/>
                <a:gd name="T11" fmla="*/ 191 h 304"/>
                <a:gd name="T12" fmla="*/ 355 w 384"/>
                <a:gd name="T13" fmla="*/ 153 h 304"/>
                <a:gd name="T14" fmla="*/ 334 w 384"/>
                <a:gd name="T15" fmla="*/ 85 h 304"/>
                <a:gd name="T16" fmla="*/ 323 w 384"/>
                <a:gd name="T17" fmla="*/ 83 h 304"/>
                <a:gd name="T18" fmla="*/ 304 w 384"/>
                <a:gd name="T19" fmla="*/ 82 h 304"/>
                <a:gd name="T20" fmla="*/ 287 w 384"/>
                <a:gd name="T21" fmla="*/ 69 h 304"/>
                <a:gd name="T22" fmla="*/ 266 w 384"/>
                <a:gd name="T23" fmla="*/ 39 h 304"/>
                <a:gd name="T24" fmla="*/ 266 w 384"/>
                <a:gd name="T25" fmla="*/ 38 h 304"/>
                <a:gd name="T26" fmla="*/ 240 w 384"/>
                <a:gd name="T27" fmla="*/ 3 h 304"/>
                <a:gd name="T28" fmla="*/ 227 w 384"/>
                <a:gd name="T29" fmla="*/ 3 h 304"/>
                <a:gd name="T30" fmla="*/ 219 w 384"/>
                <a:gd name="T31" fmla="*/ 3 h 304"/>
                <a:gd name="T32" fmla="*/ 212 w 384"/>
                <a:gd name="T33" fmla="*/ 4 h 304"/>
                <a:gd name="T34" fmla="*/ 199 w 384"/>
                <a:gd name="T35" fmla="*/ 12 h 304"/>
                <a:gd name="T36" fmla="*/ 183 w 384"/>
                <a:gd name="T37" fmla="*/ 19 h 304"/>
                <a:gd name="T38" fmla="*/ 175 w 384"/>
                <a:gd name="T39" fmla="*/ 36 h 304"/>
                <a:gd name="T40" fmla="*/ 155 w 384"/>
                <a:gd name="T41" fmla="*/ 46 h 304"/>
                <a:gd name="T42" fmla="*/ 148 w 384"/>
                <a:gd name="T43" fmla="*/ 60 h 304"/>
                <a:gd name="T44" fmla="*/ 164 w 384"/>
                <a:gd name="T45" fmla="*/ 63 h 304"/>
                <a:gd name="T46" fmla="*/ 183 w 384"/>
                <a:gd name="T47" fmla="*/ 66 h 304"/>
                <a:gd name="T48" fmla="*/ 204 w 384"/>
                <a:gd name="T49" fmla="*/ 71 h 304"/>
                <a:gd name="T50" fmla="*/ 231 w 384"/>
                <a:gd name="T51" fmla="*/ 76 h 304"/>
                <a:gd name="T52" fmla="*/ 258 w 384"/>
                <a:gd name="T53" fmla="*/ 90 h 304"/>
                <a:gd name="T54" fmla="*/ 264 w 384"/>
                <a:gd name="T55" fmla="*/ 105 h 304"/>
                <a:gd name="T56" fmla="*/ 276 w 384"/>
                <a:gd name="T57" fmla="*/ 130 h 304"/>
                <a:gd name="T58" fmla="*/ 290 w 384"/>
                <a:gd name="T59" fmla="*/ 162 h 304"/>
                <a:gd name="T60" fmla="*/ 281 w 384"/>
                <a:gd name="T61" fmla="*/ 169 h 304"/>
                <a:gd name="T62" fmla="*/ 259 w 384"/>
                <a:gd name="T63" fmla="*/ 168 h 304"/>
                <a:gd name="T64" fmla="*/ 243 w 384"/>
                <a:gd name="T65" fmla="*/ 165 h 304"/>
                <a:gd name="T66" fmla="*/ 230 w 384"/>
                <a:gd name="T67" fmla="*/ 160 h 304"/>
                <a:gd name="T68" fmla="*/ 221 w 384"/>
                <a:gd name="T69" fmla="*/ 162 h 304"/>
                <a:gd name="T70" fmla="*/ 213 w 384"/>
                <a:gd name="T71" fmla="*/ 155 h 304"/>
                <a:gd name="T72" fmla="*/ 196 w 384"/>
                <a:gd name="T73" fmla="*/ 138 h 304"/>
                <a:gd name="T74" fmla="*/ 158 w 384"/>
                <a:gd name="T75" fmla="*/ 120 h 304"/>
                <a:gd name="T76" fmla="*/ 99 w 384"/>
                <a:gd name="T77" fmla="*/ 98 h 304"/>
                <a:gd name="T78" fmla="*/ 49 w 384"/>
                <a:gd name="T79" fmla="*/ 109 h 304"/>
                <a:gd name="T80" fmla="*/ 47 w 384"/>
                <a:gd name="T81" fmla="*/ 117 h 304"/>
                <a:gd name="T82" fmla="*/ 20 w 384"/>
                <a:gd name="T83" fmla="*/ 304 h 304"/>
                <a:gd name="T84" fmla="*/ 251 w 384"/>
                <a:gd name="T85"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304">
                  <a:moveTo>
                    <a:pt x="251" y="304"/>
                  </a:moveTo>
                  <a:cubicBezTo>
                    <a:pt x="252" y="296"/>
                    <a:pt x="254" y="288"/>
                    <a:pt x="253" y="285"/>
                  </a:cubicBezTo>
                  <a:cubicBezTo>
                    <a:pt x="251" y="281"/>
                    <a:pt x="258" y="254"/>
                    <a:pt x="258" y="254"/>
                  </a:cubicBezTo>
                  <a:cubicBezTo>
                    <a:pt x="258" y="254"/>
                    <a:pt x="259" y="254"/>
                    <a:pt x="261" y="254"/>
                  </a:cubicBezTo>
                  <a:cubicBezTo>
                    <a:pt x="262" y="255"/>
                    <a:pt x="270" y="254"/>
                    <a:pt x="275" y="254"/>
                  </a:cubicBezTo>
                  <a:cubicBezTo>
                    <a:pt x="280" y="254"/>
                    <a:pt x="290" y="253"/>
                    <a:pt x="299" y="253"/>
                  </a:cubicBezTo>
                  <a:cubicBezTo>
                    <a:pt x="299" y="253"/>
                    <a:pt x="317" y="251"/>
                    <a:pt x="326" y="251"/>
                  </a:cubicBezTo>
                  <a:cubicBezTo>
                    <a:pt x="335" y="251"/>
                    <a:pt x="344" y="248"/>
                    <a:pt x="347" y="246"/>
                  </a:cubicBezTo>
                  <a:cubicBezTo>
                    <a:pt x="349" y="244"/>
                    <a:pt x="353" y="242"/>
                    <a:pt x="358" y="238"/>
                  </a:cubicBezTo>
                  <a:cubicBezTo>
                    <a:pt x="363" y="235"/>
                    <a:pt x="375" y="226"/>
                    <a:pt x="379" y="220"/>
                  </a:cubicBezTo>
                  <a:cubicBezTo>
                    <a:pt x="384" y="215"/>
                    <a:pt x="380" y="210"/>
                    <a:pt x="380" y="205"/>
                  </a:cubicBezTo>
                  <a:cubicBezTo>
                    <a:pt x="379" y="200"/>
                    <a:pt x="376" y="196"/>
                    <a:pt x="374" y="191"/>
                  </a:cubicBezTo>
                  <a:cubicBezTo>
                    <a:pt x="373" y="187"/>
                    <a:pt x="372" y="181"/>
                    <a:pt x="368" y="172"/>
                  </a:cubicBezTo>
                  <a:cubicBezTo>
                    <a:pt x="365" y="164"/>
                    <a:pt x="358" y="157"/>
                    <a:pt x="355" y="153"/>
                  </a:cubicBezTo>
                  <a:cubicBezTo>
                    <a:pt x="352" y="148"/>
                    <a:pt x="343" y="126"/>
                    <a:pt x="341" y="120"/>
                  </a:cubicBezTo>
                  <a:cubicBezTo>
                    <a:pt x="339" y="113"/>
                    <a:pt x="334" y="87"/>
                    <a:pt x="334" y="85"/>
                  </a:cubicBezTo>
                  <a:cubicBezTo>
                    <a:pt x="333" y="82"/>
                    <a:pt x="332" y="85"/>
                    <a:pt x="330" y="84"/>
                  </a:cubicBezTo>
                  <a:cubicBezTo>
                    <a:pt x="328" y="83"/>
                    <a:pt x="326" y="83"/>
                    <a:pt x="323" y="83"/>
                  </a:cubicBezTo>
                  <a:cubicBezTo>
                    <a:pt x="320" y="83"/>
                    <a:pt x="318" y="83"/>
                    <a:pt x="312" y="82"/>
                  </a:cubicBezTo>
                  <a:cubicBezTo>
                    <a:pt x="306" y="82"/>
                    <a:pt x="310" y="83"/>
                    <a:pt x="304" y="82"/>
                  </a:cubicBezTo>
                  <a:cubicBezTo>
                    <a:pt x="298" y="82"/>
                    <a:pt x="297" y="82"/>
                    <a:pt x="297" y="82"/>
                  </a:cubicBezTo>
                  <a:cubicBezTo>
                    <a:pt x="297" y="82"/>
                    <a:pt x="289" y="73"/>
                    <a:pt x="287" y="69"/>
                  </a:cubicBezTo>
                  <a:cubicBezTo>
                    <a:pt x="285" y="66"/>
                    <a:pt x="278" y="56"/>
                    <a:pt x="274" y="52"/>
                  </a:cubicBezTo>
                  <a:cubicBezTo>
                    <a:pt x="271" y="47"/>
                    <a:pt x="268" y="40"/>
                    <a:pt x="266" y="39"/>
                  </a:cubicBezTo>
                  <a:cubicBezTo>
                    <a:pt x="266" y="38"/>
                    <a:pt x="266" y="38"/>
                    <a:pt x="266" y="38"/>
                  </a:cubicBezTo>
                  <a:cubicBezTo>
                    <a:pt x="266" y="38"/>
                    <a:pt x="266" y="38"/>
                    <a:pt x="266" y="38"/>
                  </a:cubicBezTo>
                  <a:cubicBezTo>
                    <a:pt x="266" y="38"/>
                    <a:pt x="253" y="21"/>
                    <a:pt x="250" y="17"/>
                  </a:cubicBezTo>
                  <a:cubicBezTo>
                    <a:pt x="247" y="13"/>
                    <a:pt x="244" y="5"/>
                    <a:pt x="240" y="3"/>
                  </a:cubicBezTo>
                  <a:cubicBezTo>
                    <a:pt x="235" y="2"/>
                    <a:pt x="232" y="0"/>
                    <a:pt x="230" y="1"/>
                  </a:cubicBezTo>
                  <a:cubicBezTo>
                    <a:pt x="228" y="2"/>
                    <a:pt x="227" y="3"/>
                    <a:pt x="227" y="3"/>
                  </a:cubicBezTo>
                  <a:cubicBezTo>
                    <a:pt x="227" y="3"/>
                    <a:pt x="227" y="2"/>
                    <a:pt x="224" y="2"/>
                  </a:cubicBezTo>
                  <a:cubicBezTo>
                    <a:pt x="222" y="2"/>
                    <a:pt x="221" y="2"/>
                    <a:pt x="219" y="3"/>
                  </a:cubicBezTo>
                  <a:cubicBezTo>
                    <a:pt x="218" y="3"/>
                    <a:pt x="216" y="5"/>
                    <a:pt x="216" y="5"/>
                  </a:cubicBezTo>
                  <a:cubicBezTo>
                    <a:pt x="216" y="5"/>
                    <a:pt x="215" y="4"/>
                    <a:pt x="212" y="4"/>
                  </a:cubicBezTo>
                  <a:cubicBezTo>
                    <a:pt x="209" y="4"/>
                    <a:pt x="208" y="4"/>
                    <a:pt x="206" y="5"/>
                  </a:cubicBezTo>
                  <a:cubicBezTo>
                    <a:pt x="204" y="7"/>
                    <a:pt x="201" y="10"/>
                    <a:pt x="199" y="12"/>
                  </a:cubicBezTo>
                  <a:cubicBezTo>
                    <a:pt x="197" y="13"/>
                    <a:pt x="197" y="14"/>
                    <a:pt x="193" y="15"/>
                  </a:cubicBezTo>
                  <a:cubicBezTo>
                    <a:pt x="189" y="17"/>
                    <a:pt x="187" y="18"/>
                    <a:pt x="183" y="19"/>
                  </a:cubicBezTo>
                  <a:cubicBezTo>
                    <a:pt x="180" y="21"/>
                    <a:pt x="177" y="21"/>
                    <a:pt x="175" y="24"/>
                  </a:cubicBezTo>
                  <a:cubicBezTo>
                    <a:pt x="173" y="26"/>
                    <a:pt x="173" y="28"/>
                    <a:pt x="175" y="36"/>
                  </a:cubicBezTo>
                  <a:cubicBezTo>
                    <a:pt x="178" y="43"/>
                    <a:pt x="178" y="48"/>
                    <a:pt x="178" y="48"/>
                  </a:cubicBezTo>
                  <a:cubicBezTo>
                    <a:pt x="178" y="48"/>
                    <a:pt x="161" y="43"/>
                    <a:pt x="155" y="46"/>
                  </a:cubicBezTo>
                  <a:cubicBezTo>
                    <a:pt x="149" y="49"/>
                    <a:pt x="149" y="51"/>
                    <a:pt x="149" y="54"/>
                  </a:cubicBezTo>
                  <a:cubicBezTo>
                    <a:pt x="148" y="56"/>
                    <a:pt x="147" y="57"/>
                    <a:pt x="148" y="60"/>
                  </a:cubicBezTo>
                  <a:cubicBezTo>
                    <a:pt x="150" y="62"/>
                    <a:pt x="150" y="64"/>
                    <a:pt x="154" y="64"/>
                  </a:cubicBezTo>
                  <a:cubicBezTo>
                    <a:pt x="159" y="64"/>
                    <a:pt x="160" y="62"/>
                    <a:pt x="164" y="63"/>
                  </a:cubicBezTo>
                  <a:cubicBezTo>
                    <a:pt x="168" y="64"/>
                    <a:pt x="168" y="65"/>
                    <a:pt x="173" y="65"/>
                  </a:cubicBezTo>
                  <a:cubicBezTo>
                    <a:pt x="177" y="66"/>
                    <a:pt x="179" y="65"/>
                    <a:pt x="183" y="66"/>
                  </a:cubicBezTo>
                  <a:cubicBezTo>
                    <a:pt x="188" y="66"/>
                    <a:pt x="189" y="69"/>
                    <a:pt x="194" y="70"/>
                  </a:cubicBezTo>
                  <a:cubicBezTo>
                    <a:pt x="200" y="71"/>
                    <a:pt x="202" y="70"/>
                    <a:pt x="204" y="71"/>
                  </a:cubicBezTo>
                  <a:cubicBezTo>
                    <a:pt x="206" y="71"/>
                    <a:pt x="209" y="74"/>
                    <a:pt x="215" y="75"/>
                  </a:cubicBezTo>
                  <a:cubicBezTo>
                    <a:pt x="221" y="76"/>
                    <a:pt x="226" y="76"/>
                    <a:pt x="231" y="76"/>
                  </a:cubicBezTo>
                  <a:cubicBezTo>
                    <a:pt x="237" y="75"/>
                    <a:pt x="237" y="74"/>
                    <a:pt x="239" y="76"/>
                  </a:cubicBezTo>
                  <a:cubicBezTo>
                    <a:pt x="242" y="78"/>
                    <a:pt x="251" y="83"/>
                    <a:pt x="258" y="90"/>
                  </a:cubicBezTo>
                  <a:cubicBezTo>
                    <a:pt x="262" y="95"/>
                    <a:pt x="264" y="99"/>
                    <a:pt x="264" y="99"/>
                  </a:cubicBezTo>
                  <a:cubicBezTo>
                    <a:pt x="264" y="105"/>
                    <a:pt x="264" y="105"/>
                    <a:pt x="264" y="105"/>
                  </a:cubicBezTo>
                  <a:cubicBezTo>
                    <a:pt x="264" y="105"/>
                    <a:pt x="267" y="110"/>
                    <a:pt x="269" y="113"/>
                  </a:cubicBezTo>
                  <a:cubicBezTo>
                    <a:pt x="271" y="116"/>
                    <a:pt x="271" y="120"/>
                    <a:pt x="276" y="130"/>
                  </a:cubicBezTo>
                  <a:cubicBezTo>
                    <a:pt x="281" y="142"/>
                    <a:pt x="279" y="141"/>
                    <a:pt x="282" y="146"/>
                  </a:cubicBezTo>
                  <a:cubicBezTo>
                    <a:pt x="285" y="150"/>
                    <a:pt x="287" y="153"/>
                    <a:pt x="290" y="162"/>
                  </a:cubicBezTo>
                  <a:cubicBezTo>
                    <a:pt x="294" y="172"/>
                    <a:pt x="292" y="170"/>
                    <a:pt x="292" y="170"/>
                  </a:cubicBezTo>
                  <a:cubicBezTo>
                    <a:pt x="292" y="170"/>
                    <a:pt x="283" y="169"/>
                    <a:pt x="281" y="169"/>
                  </a:cubicBezTo>
                  <a:cubicBezTo>
                    <a:pt x="279" y="168"/>
                    <a:pt x="276" y="168"/>
                    <a:pt x="273" y="167"/>
                  </a:cubicBezTo>
                  <a:cubicBezTo>
                    <a:pt x="271" y="167"/>
                    <a:pt x="266" y="168"/>
                    <a:pt x="259" y="168"/>
                  </a:cubicBezTo>
                  <a:cubicBezTo>
                    <a:pt x="252" y="169"/>
                    <a:pt x="248" y="169"/>
                    <a:pt x="248" y="169"/>
                  </a:cubicBezTo>
                  <a:cubicBezTo>
                    <a:pt x="248" y="169"/>
                    <a:pt x="245" y="166"/>
                    <a:pt x="243" y="165"/>
                  </a:cubicBezTo>
                  <a:cubicBezTo>
                    <a:pt x="241" y="163"/>
                    <a:pt x="239" y="161"/>
                    <a:pt x="236" y="160"/>
                  </a:cubicBezTo>
                  <a:cubicBezTo>
                    <a:pt x="234" y="158"/>
                    <a:pt x="234" y="159"/>
                    <a:pt x="230" y="160"/>
                  </a:cubicBezTo>
                  <a:cubicBezTo>
                    <a:pt x="227" y="161"/>
                    <a:pt x="224" y="164"/>
                    <a:pt x="224" y="164"/>
                  </a:cubicBezTo>
                  <a:cubicBezTo>
                    <a:pt x="221" y="162"/>
                    <a:pt x="221" y="162"/>
                    <a:pt x="221" y="162"/>
                  </a:cubicBezTo>
                  <a:cubicBezTo>
                    <a:pt x="221" y="162"/>
                    <a:pt x="220" y="161"/>
                    <a:pt x="219" y="160"/>
                  </a:cubicBezTo>
                  <a:cubicBezTo>
                    <a:pt x="218" y="158"/>
                    <a:pt x="216" y="156"/>
                    <a:pt x="213" y="155"/>
                  </a:cubicBezTo>
                  <a:cubicBezTo>
                    <a:pt x="210" y="154"/>
                    <a:pt x="209" y="155"/>
                    <a:pt x="209" y="155"/>
                  </a:cubicBezTo>
                  <a:cubicBezTo>
                    <a:pt x="209" y="155"/>
                    <a:pt x="201" y="144"/>
                    <a:pt x="196" y="138"/>
                  </a:cubicBezTo>
                  <a:cubicBezTo>
                    <a:pt x="191" y="133"/>
                    <a:pt x="177" y="125"/>
                    <a:pt x="170" y="123"/>
                  </a:cubicBezTo>
                  <a:cubicBezTo>
                    <a:pt x="164" y="120"/>
                    <a:pt x="159" y="121"/>
                    <a:pt x="158" y="120"/>
                  </a:cubicBezTo>
                  <a:cubicBezTo>
                    <a:pt x="157" y="118"/>
                    <a:pt x="142" y="107"/>
                    <a:pt x="142" y="107"/>
                  </a:cubicBezTo>
                  <a:cubicBezTo>
                    <a:pt x="142" y="107"/>
                    <a:pt x="108" y="107"/>
                    <a:pt x="99" y="98"/>
                  </a:cubicBezTo>
                  <a:cubicBezTo>
                    <a:pt x="90" y="90"/>
                    <a:pt x="62" y="79"/>
                    <a:pt x="62" y="79"/>
                  </a:cubicBezTo>
                  <a:cubicBezTo>
                    <a:pt x="49" y="109"/>
                    <a:pt x="49" y="109"/>
                    <a:pt x="49" y="109"/>
                  </a:cubicBezTo>
                  <a:cubicBezTo>
                    <a:pt x="51" y="112"/>
                    <a:pt x="51" y="112"/>
                    <a:pt x="51" y="112"/>
                  </a:cubicBezTo>
                  <a:cubicBezTo>
                    <a:pt x="51" y="112"/>
                    <a:pt x="49" y="115"/>
                    <a:pt x="47" y="117"/>
                  </a:cubicBezTo>
                  <a:cubicBezTo>
                    <a:pt x="44" y="119"/>
                    <a:pt x="26" y="133"/>
                    <a:pt x="9" y="180"/>
                  </a:cubicBezTo>
                  <a:cubicBezTo>
                    <a:pt x="0" y="207"/>
                    <a:pt x="9" y="259"/>
                    <a:pt x="20" y="304"/>
                  </a:cubicBezTo>
                  <a:cubicBezTo>
                    <a:pt x="251" y="304"/>
                    <a:pt x="251" y="304"/>
                    <a:pt x="251" y="304"/>
                  </a:cubicBezTo>
                  <a:cubicBezTo>
                    <a:pt x="251" y="304"/>
                    <a:pt x="251" y="304"/>
                    <a:pt x="251" y="3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7"/>
            <p:cNvSpPr>
              <a:spLocks/>
            </p:cNvSpPr>
            <p:nvPr/>
          </p:nvSpPr>
          <p:spPr bwMode="auto">
            <a:xfrm>
              <a:off x="1195388" y="5319713"/>
              <a:ext cx="595313" cy="623887"/>
            </a:xfrm>
            <a:custGeom>
              <a:avLst/>
              <a:gdLst>
                <a:gd name="T0" fmla="*/ 60 w 60"/>
                <a:gd name="T1" fmla="*/ 32 h 63"/>
                <a:gd name="T2" fmla="*/ 52 w 60"/>
                <a:gd name="T3" fmla="*/ 54 h 63"/>
                <a:gd name="T4" fmla="*/ 31 w 60"/>
                <a:gd name="T5" fmla="*/ 63 h 63"/>
                <a:gd name="T6" fmla="*/ 9 w 60"/>
                <a:gd name="T7" fmla="*/ 54 h 63"/>
                <a:gd name="T8" fmla="*/ 0 w 60"/>
                <a:gd name="T9" fmla="*/ 31 h 63"/>
                <a:gd name="T10" fmla="*/ 9 w 60"/>
                <a:gd name="T11" fmla="*/ 10 h 63"/>
                <a:gd name="T12" fmla="*/ 31 w 60"/>
                <a:gd name="T13" fmla="*/ 0 h 63"/>
                <a:gd name="T14" fmla="*/ 52 w 60"/>
                <a:gd name="T15" fmla="*/ 10 h 63"/>
                <a:gd name="T16" fmla="*/ 60 w 60"/>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3">
                  <a:moveTo>
                    <a:pt x="60" y="32"/>
                  </a:moveTo>
                  <a:cubicBezTo>
                    <a:pt x="60" y="40"/>
                    <a:pt x="57" y="48"/>
                    <a:pt x="52" y="54"/>
                  </a:cubicBezTo>
                  <a:cubicBezTo>
                    <a:pt x="46" y="60"/>
                    <a:pt x="39" y="63"/>
                    <a:pt x="31" y="63"/>
                  </a:cubicBezTo>
                  <a:cubicBezTo>
                    <a:pt x="22" y="63"/>
                    <a:pt x="15" y="60"/>
                    <a:pt x="9" y="54"/>
                  </a:cubicBezTo>
                  <a:cubicBezTo>
                    <a:pt x="3" y="48"/>
                    <a:pt x="0" y="40"/>
                    <a:pt x="0" y="31"/>
                  </a:cubicBezTo>
                  <a:cubicBezTo>
                    <a:pt x="0" y="23"/>
                    <a:pt x="3" y="16"/>
                    <a:pt x="9" y="10"/>
                  </a:cubicBezTo>
                  <a:cubicBezTo>
                    <a:pt x="15" y="4"/>
                    <a:pt x="23" y="0"/>
                    <a:pt x="31" y="0"/>
                  </a:cubicBezTo>
                  <a:cubicBezTo>
                    <a:pt x="39" y="0"/>
                    <a:pt x="46" y="4"/>
                    <a:pt x="52" y="10"/>
                  </a:cubicBezTo>
                  <a:cubicBezTo>
                    <a:pt x="57" y="16"/>
                    <a:pt x="60" y="23"/>
                    <a:pt x="60" y="32"/>
                  </a:cubicBezTo>
                  <a:close/>
                </a:path>
              </a:pathLst>
            </a:custGeom>
            <a:solidFill>
              <a:schemeClr val="accent5"/>
            </a:solidFill>
            <a:ln>
              <a:solidFill>
                <a:schemeClr val="bg1"/>
              </a:solidFill>
            </a:ln>
          </p:spPr>
          <p:txBody>
            <a:bodyPr vert="horz" wrap="square" lIns="91440" tIns="45720" rIns="91440" bIns="45720" numCol="1" anchor="t" anchorCtr="0" compatLnSpc="1">
              <a:prstTxWarp prst="textNoShape">
                <a:avLst/>
              </a:prstTxWarp>
            </a:bodyPr>
            <a:lstStyle/>
            <a:p>
              <a:endParaRPr lang="en-GB" dirty="0"/>
            </a:p>
          </p:txBody>
        </p:sp>
        <p:sp>
          <p:nvSpPr>
            <p:cNvPr id="14" name="Freeform 8"/>
            <p:cNvSpPr>
              <a:spLocks/>
            </p:cNvSpPr>
            <p:nvPr/>
          </p:nvSpPr>
          <p:spPr bwMode="auto">
            <a:xfrm>
              <a:off x="582613" y="1970088"/>
              <a:ext cx="1795463" cy="2863850"/>
            </a:xfrm>
            <a:custGeom>
              <a:avLst/>
              <a:gdLst>
                <a:gd name="T0" fmla="*/ 151 w 181"/>
                <a:gd name="T1" fmla="*/ 74 h 289"/>
                <a:gd name="T2" fmla="*/ 166 w 181"/>
                <a:gd name="T3" fmla="*/ 87 h 289"/>
                <a:gd name="T4" fmla="*/ 181 w 181"/>
                <a:gd name="T5" fmla="*/ 104 h 289"/>
                <a:gd name="T6" fmla="*/ 168 w 181"/>
                <a:gd name="T7" fmla="*/ 116 h 289"/>
                <a:gd name="T8" fmla="*/ 171 w 181"/>
                <a:gd name="T9" fmla="*/ 128 h 289"/>
                <a:gd name="T10" fmla="*/ 168 w 181"/>
                <a:gd name="T11" fmla="*/ 134 h 289"/>
                <a:gd name="T12" fmla="*/ 170 w 181"/>
                <a:gd name="T13" fmla="*/ 136 h 289"/>
                <a:gd name="T14" fmla="*/ 171 w 181"/>
                <a:gd name="T15" fmla="*/ 140 h 289"/>
                <a:gd name="T16" fmla="*/ 167 w 181"/>
                <a:gd name="T17" fmla="*/ 148 h 289"/>
                <a:gd name="T18" fmla="*/ 168 w 181"/>
                <a:gd name="T19" fmla="*/ 171 h 289"/>
                <a:gd name="T20" fmla="*/ 137 w 181"/>
                <a:gd name="T21" fmla="*/ 182 h 289"/>
                <a:gd name="T22" fmla="*/ 123 w 181"/>
                <a:gd name="T23" fmla="*/ 203 h 289"/>
                <a:gd name="T24" fmla="*/ 118 w 181"/>
                <a:gd name="T25" fmla="*/ 215 h 289"/>
                <a:gd name="T26" fmla="*/ 88 w 181"/>
                <a:gd name="T27" fmla="*/ 260 h 289"/>
                <a:gd name="T28" fmla="*/ 103 w 181"/>
                <a:gd name="T29" fmla="*/ 282 h 289"/>
                <a:gd name="T30" fmla="*/ 101 w 181"/>
                <a:gd name="T31" fmla="*/ 289 h 289"/>
                <a:gd name="T32" fmla="*/ 78 w 181"/>
                <a:gd name="T33" fmla="*/ 258 h 289"/>
                <a:gd name="T34" fmla="*/ 104 w 181"/>
                <a:gd name="T35" fmla="*/ 207 h 289"/>
                <a:gd name="T36" fmla="*/ 137 w 181"/>
                <a:gd name="T37" fmla="*/ 156 h 289"/>
                <a:gd name="T38" fmla="*/ 146 w 181"/>
                <a:gd name="T39" fmla="*/ 94 h 289"/>
                <a:gd name="T40" fmla="*/ 88 w 181"/>
                <a:gd name="T41" fmla="*/ 8 h 289"/>
                <a:gd name="T42" fmla="*/ 38 w 181"/>
                <a:gd name="T43" fmla="*/ 32 h 289"/>
                <a:gd name="T44" fmla="*/ 17 w 181"/>
                <a:gd name="T45" fmla="*/ 93 h 289"/>
                <a:gd name="T46" fmla="*/ 29 w 181"/>
                <a:gd name="T47" fmla="*/ 140 h 289"/>
                <a:gd name="T48" fmla="*/ 58 w 181"/>
                <a:gd name="T49" fmla="*/ 159 h 289"/>
                <a:gd name="T50" fmla="*/ 72 w 181"/>
                <a:gd name="T51" fmla="*/ 154 h 289"/>
                <a:gd name="T52" fmla="*/ 76 w 181"/>
                <a:gd name="T53" fmla="*/ 161 h 289"/>
                <a:gd name="T54" fmla="*/ 57 w 181"/>
                <a:gd name="T55" fmla="*/ 167 h 289"/>
                <a:gd name="T56" fmla="*/ 17 w 181"/>
                <a:gd name="T57" fmla="*/ 144 h 289"/>
                <a:gd name="T58" fmla="*/ 0 w 181"/>
                <a:gd name="T59" fmla="*/ 88 h 289"/>
                <a:gd name="T60" fmla="*/ 26 w 181"/>
                <a:gd name="T61" fmla="*/ 26 h 289"/>
                <a:gd name="T62" fmla="*/ 92 w 181"/>
                <a:gd name="T63" fmla="*/ 0 h 289"/>
                <a:gd name="T64" fmla="*/ 141 w 181"/>
                <a:gd name="T65" fmla="*/ 42 h 289"/>
                <a:gd name="T66" fmla="*/ 148 w 181"/>
                <a:gd name="T67" fmla="*/ 56 h 289"/>
                <a:gd name="T68" fmla="*/ 151 w 181"/>
                <a:gd name="T69" fmla="*/ 7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289">
                  <a:moveTo>
                    <a:pt x="151" y="74"/>
                  </a:moveTo>
                  <a:cubicBezTo>
                    <a:pt x="152" y="76"/>
                    <a:pt x="166" y="87"/>
                    <a:pt x="166" y="87"/>
                  </a:cubicBezTo>
                  <a:cubicBezTo>
                    <a:pt x="166" y="87"/>
                    <a:pt x="180" y="98"/>
                    <a:pt x="181" y="104"/>
                  </a:cubicBezTo>
                  <a:cubicBezTo>
                    <a:pt x="181" y="110"/>
                    <a:pt x="172" y="114"/>
                    <a:pt x="168" y="116"/>
                  </a:cubicBezTo>
                  <a:cubicBezTo>
                    <a:pt x="165" y="118"/>
                    <a:pt x="170" y="124"/>
                    <a:pt x="171" y="128"/>
                  </a:cubicBezTo>
                  <a:cubicBezTo>
                    <a:pt x="171" y="130"/>
                    <a:pt x="168" y="134"/>
                    <a:pt x="168" y="134"/>
                  </a:cubicBezTo>
                  <a:cubicBezTo>
                    <a:pt x="170" y="136"/>
                    <a:pt x="170" y="136"/>
                    <a:pt x="170" y="136"/>
                  </a:cubicBezTo>
                  <a:cubicBezTo>
                    <a:pt x="170" y="136"/>
                    <a:pt x="171" y="138"/>
                    <a:pt x="171" y="140"/>
                  </a:cubicBezTo>
                  <a:cubicBezTo>
                    <a:pt x="170" y="142"/>
                    <a:pt x="166" y="143"/>
                    <a:pt x="167" y="148"/>
                  </a:cubicBezTo>
                  <a:cubicBezTo>
                    <a:pt x="169" y="157"/>
                    <a:pt x="175" y="166"/>
                    <a:pt x="168" y="171"/>
                  </a:cubicBezTo>
                  <a:cubicBezTo>
                    <a:pt x="163" y="174"/>
                    <a:pt x="149" y="173"/>
                    <a:pt x="137" y="182"/>
                  </a:cubicBezTo>
                  <a:cubicBezTo>
                    <a:pt x="127" y="189"/>
                    <a:pt x="123" y="203"/>
                    <a:pt x="123" y="203"/>
                  </a:cubicBezTo>
                  <a:cubicBezTo>
                    <a:pt x="118" y="215"/>
                    <a:pt x="118" y="215"/>
                    <a:pt x="118" y="215"/>
                  </a:cubicBezTo>
                  <a:cubicBezTo>
                    <a:pt x="97" y="228"/>
                    <a:pt x="88" y="244"/>
                    <a:pt x="88" y="260"/>
                  </a:cubicBezTo>
                  <a:cubicBezTo>
                    <a:pt x="88" y="269"/>
                    <a:pt x="93" y="277"/>
                    <a:pt x="103" y="282"/>
                  </a:cubicBezTo>
                  <a:cubicBezTo>
                    <a:pt x="101" y="289"/>
                    <a:pt x="101" y="289"/>
                    <a:pt x="101" y="289"/>
                  </a:cubicBezTo>
                  <a:cubicBezTo>
                    <a:pt x="85" y="285"/>
                    <a:pt x="78" y="275"/>
                    <a:pt x="78" y="258"/>
                  </a:cubicBezTo>
                  <a:cubicBezTo>
                    <a:pt x="78" y="243"/>
                    <a:pt x="86" y="226"/>
                    <a:pt x="104" y="207"/>
                  </a:cubicBezTo>
                  <a:cubicBezTo>
                    <a:pt x="120" y="190"/>
                    <a:pt x="131" y="172"/>
                    <a:pt x="137" y="156"/>
                  </a:cubicBezTo>
                  <a:cubicBezTo>
                    <a:pt x="143" y="136"/>
                    <a:pt x="146" y="115"/>
                    <a:pt x="146" y="94"/>
                  </a:cubicBezTo>
                  <a:cubicBezTo>
                    <a:pt x="146" y="37"/>
                    <a:pt x="127" y="8"/>
                    <a:pt x="88" y="8"/>
                  </a:cubicBezTo>
                  <a:cubicBezTo>
                    <a:pt x="68" y="8"/>
                    <a:pt x="51" y="16"/>
                    <a:pt x="38" y="32"/>
                  </a:cubicBezTo>
                  <a:cubicBezTo>
                    <a:pt x="24" y="48"/>
                    <a:pt x="17" y="68"/>
                    <a:pt x="17" y="93"/>
                  </a:cubicBezTo>
                  <a:cubicBezTo>
                    <a:pt x="17" y="111"/>
                    <a:pt x="21" y="127"/>
                    <a:pt x="29" y="140"/>
                  </a:cubicBezTo>
                  <a:cubicBezTo>
                    <a:pt x="37" y="153"/>
                    <a:pt x="47" y="159"/>
                    <a:pt x="58" y="159"/>
                  </a:cubicBezTo>
                  <a:cubicBezTo>
                    <a:pt x="62" y="159"/>
                    <a:pt x="67" y="158"/>
                    <a:pt x="72" y="154"/>
                  </a:cubicBezTo>
                  <a:cubicBezTo>
                    <a:pt x="76" y="161"/>
                    <a:pt x="76" y="161"/>
                    <a:pt x="76" y="161"/>
                  </a:cubicBezTo>
                  <a:cubicBezTo>
                    <a:pt x="69" y="165"/>
                    <a:pt x="63" y="167"/>
                    <a:pt x="57" y="167"/>
                  </a:cubicBezTo>
                  <a:cubicBezTo>
                    <a:pt x="42" y="167"/>
                    <a:pt x="28" y="159"/>
                    <a:pt x="17" y="144"/>
                  </a:cubicBezTo>
                  <a:cubicBezTo>
                    <a:pt x="6" y="128"/>
                    <a:pt x="0" y="109"/>
                    <a:pt x="0" y="88"/>
                  </a:cubicBezTo>
                  <a:cubicBezTo>
                    <a:pt x="0" y="64"/>
                    <a:pt x="9" y="43"/>
                    <a:pt x="26" y="26"/>
                  </a:cubicBezTo>
                  <a:cubicBezTo>
                    <a:pt x="44" y="9"/>
                    <a:pt x="65" y="0"/>
                    <a:pt x="92" y="0"/>
                  </a:cubicBezTo>
                  <a:cubicBezTo>
                    <a:pt x="117" y="0"/>
                    <a:pt x="147" y="6"/>
                    <a:pt x="141" y="42"/>
                  </a:cubicBezTo>
                  <a:cubicBezTo>
                    <a:pt x="141" y="45"/>
                    <a:pt x="146" y="50"/>
                    <a:pt x="148" y="56"/>
                  </a:cubicBezTo>
                  <a:cubicBezTo>
                    <a:pt x="150" y="62"/>
                    <a:pt x="150" y="71"/>
                    <a:pt x="151" y="74"/>
                  </a:cubicBezTo>
                </a:path>
              </a:pathLst>
            </a:custGeom>
            <a:solidFill>
              <a:schemeClr val="accent5"/>
            </a:solidFill>
            <a:ln>
              <a:solidFill>
                <a:schemeClr val="bg1"/>
              </a:solid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38309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21350032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ounded Rectangle 9"/>
          <p:cNvSpPr>
            <a:spLocks/>
          </p:cNvSpPr>
          <p:nvPr/>
        </p:nvSpPr>
        <p:spPr>
          <a:xfrm>
            <a:off x="291571" y="1476375"/>
            <a:ext cx="8624031" cy="4591050"/>
          </a:xfrm>
          <a:prstGeom prst="roundRect">
            <a:avLst>
              <a:gd name="adj" fmla="val 209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52400" y="185738"/>
            <a:ext cx="8902700" cy="1107996"/>
          </a:xfrm>
        </p:spPr>
        <p:txBody>
          <a:bodyPr>
            <a:spAutoFit/>
          </a:bodyPr>
          <a:lstStyle/>
          <a:p>
            <a:r>
              <a:rPr lang="en-IN" sz="3600" dirty="0" smtClean="0"/>
              <a:t>Require taxpayers to disclose their aggressive tax planning arrangements (</a:t>
            </a:r>
            <a:r>
              <a:rPr lang="en-US" sz="3600" dirty="0" smtClean="0"/>
              <a:t>Action 12) </a:t>
            </a:r>
            <a:endParaRPr lang="en-IN" sz="3600" dirty="0"/>
          </a:p>
        </p:txBody>
      </p:sp>
      <p:sp>
        <p:nvSpPr>
          <p:cNvPr id="3" name="Slide Number Placeholder 2"/>
          <p:cNvSpPr>
            <a:spLocks noGrp="1"/>
          </p:cNvSpPr>
          <p:nvPr>
            <p:ph type="sldNum" sz="quarter" idx="12"/>
          </p:nvPr>
        </p:nvSpPr>
        <p:spPr/>
        <p:txBody>
          <a:bodyPr/>
          <a:lstStyle/>
          <a:p>
            <a:fld id="{C50CF8DF-2180-4200-9CB9-822E4CF74999}" type="slidenum">
              <a:rPr lang="en-IN" smtClean="0"/>
              <a:pPr/>
              <a:t>25</a:t>
            </a:fld>
            <a:endParaRPr lang="en-IN" dirty="0"/>
          </a:p>
        </p:txBody>
      </p:sp>
      <p:sp>
        <p:nvSpPr>
          <p:cNvPr id="6" name="Rectangle 7"/>
          <p:cNvSpPr txBox="1"/>
          <p:nvPr/>
        </p:nvSpPr>
        <p:spPr>
          <a:xfrm>
            <a:off x="434777" y="1561267"/>
            <a:ext cx="8432998" cy="4395049"/>
          </a:xfrm>
          <a:prstGeom prst="rect">
            <a:avLst/>
          </a:prstGeom>
          <a:extLst/>
        </p:spPr>
        <p:txBody>
          <a:bodyPr vert="horz" wrap="square" lIns="0" tIns="0" rIns="0" bIns="0" rtlCol="0">
            <a:spAutoFit/>
          </a:bodyPr>
          <a:lstStyle>
            <a:defPPr>
              <a:defRPr lang="en-US"/>
            </a:defPPr>
            <a:lvl1pPr marL="342900" indent="-342900">
              <a:spcBef>
                <a:spcPct val="20000"/>
              </a:spcBef>
              <a:buFont typeface="Arial" panose="020B0604020202020204" pitchFamily="34" charset="0"/>
              <a:buChar char="•"/>
              <a:defRPr sz="2800" b="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spcBef>
                <a:spcPct val="30000"/>
              </a:spcBef>
            </a:pPr>
            <a:r>
              <a:rPr lang="en-US" dirty="0"/>
              <a:t>Mandatory disclosure regimes can </a:t>
            </a:r>
            <a:r>
              <a:rPr lang="en-US" dirty="0" smtClean="0"/>
              <a:t>provide tax </a:t>
            </a:r>
            <a:r>
              <a:rPr lang="en-US" dirty="0"/>
              <a:t>authorities with this information and such regimes have a number of advantages over other forms of disclosure </a:t>
            </a:r>
            <a:r>
              <a:rPr lang="en-US" dirty="0" smtClean="0"/>
              <a:t>initiatives</a:t>
            </a:r>
          </a:p>
          <a:p>
            <a:pPr>
              <a:spcBef>
                <a:spcPct val="30000"/>
              </a:spcBef>
            </a:pPr>
            <a:r>
              <a:rPr lang="en-US" dirty="0" smtClean="0"/>
              <a:t>Objective – capture international tax scheme </a:t>
            </a:r>
          </a:p>
          <a:p>
            <a:pPr>
              <a:spcBef>
                <a:spcPct val="30000"/>
              </a:spcBef>
            </a:pPr>
            <a:r>
              <a:rPr lang="en-US" dirty="0" smtClean="0"/>
              <a:t>Provides </a:t>
            </a:r>
            <a:r>
              <a:rPr lang="en-US" dirty="0"/>
              <a:t>an overview of mandatory </a:t>
            </a:r>
            <a:br>
              <a:rPr lang="en-US" dirty="0"/>
            </a:br>
            <a:r>
              <a:rPr lang="en-US" dirty="0"/>
              <a:t>disclosure regime </a:t>
            </a:r>
          </a:p>
          <a:p>
            <a:pPr>
              <a:spcBef>
                <a:spcPct val="30000"/>
              </a:spcBef>
            </a:pPr>
            <a:r>
              <a:rPr lang="en-US" dirty="0"/>
              <a:t>Set out recommendations for a model design </a:t>
            </a:r>
          </a:p>
          <a:p>
            <a:pPr>
              <a:spcBef>
                <a:spcPct val="30000"/>
              </a:spcBef>
            </a:pPr>
            <a:r>
              <a:rPr lang="en-US" dirty="0"/>
              <a:t>Note Caveat </a:t>
            </a:r>
          </a:p>
        </p:txBody>
      </p:sp>
      <p:sp>
        <p:nvSpPr>
          <p:cNvPr id="15" name="Freeform 5"/>
          <p:cNvSpPr>
            <a:spLocks noEditPoints="1"/>
          </p:cNvSpPr>
          <p:nvPr/>
        </p:nvSpPr>
        <p:spPr bwMode="auto">
          <a:xfrm>
            <a:off x="7475538" y="4468813"/>
            <a:ext cx="1346200" cy="1495425"/>
          </a:xfrm>
          <a:custGeom>
            <a:avLst/>
            <a:gdLst>
              <a:gd name="T0" fmla="*/ 349 w 349"/>
              <a:gd name="T1" fmla="*/ 332 h 388"/>
              <a:gd name="T2" fmla="*/ 0 w 349"/>
              <a:gd name="T3" fmla="*/ 332 h 388"/>
              <a:gd name="T4" fmla="*/ 297 w 349"/>
              <a:gd name="T5" fmla="*/ 0 h 388"/>
              <a:gd name="T6" fmla="*/ 26 w 349"/>
              <a:gd name="T7" fmla="*/ 56 h 388"/>
              <a:gd name="T8" fmla="*/ 297 w 349"/>
              <a:gd name="T9" fmla="*/ 360 h 388"/>
              <a:gd name="T10" fmla="*/ 297 w 349"/>
              <a:gd name="T11" fmla="*/ 28 h 388"/>
              <a:gd name="T12" fmla="*/ 46 w 349"/>
              <a:gd name="T13" fmla="*/ 132 h 388"/>
              <a:gd name="T14" fmla="*/ 303 w 349"/>
              <a:gd name="T15" fmla="*/ 134 h 388"/>
              <a:gd name="T16" fmla="*/ 66 w 349"/>
              <a:gd name="T17" fmla="*/ 48 h 388"/>
              <a:gd name="T18" fmla="*/ 50 w 349"/>
              <a:gd name="T19" fmla="*/ 226 h 388"/>
              <a:gd name="T20" fmla="*/ 160 w 349"/>
              <a:gd name="T21" fmla="*/ 227 h 388"/>
              <a:gd name="T22" fmla="*/ 66 w 349"/>
              <a:gd name="T23" fmla="*/ 159 h 388"/>
              <a:gd name="T24" fmla="*/ 197 w 349"/>
              <a:gd name="T25" fmla="*/ 318 h 388"/>
              <a:gd name="T26" fmla="*/ 307 w 349"/>
              <a:gd name="T27" fmla="*/ 324 h 388"/>
              <a:gd name="T28" fmla="*/ 213 w 349"/>
              <a:gd name="T29" fmla="*/ 160 h 388"/>
              <a:gd name="T30" fmla="*/ 49 w 349"/>
              <a:gd name="T31" fmla="*/ 322 h 388"/>
              <a:gd name="T32" fmla="*/ 159 w 349"/>
              <a:gd name="T33" fmla="*/ 324 h 388"/>
              <a:gd name="T34" fmla="*/ 65 w 349"/>
              <a:gd name="T35" fmla="*/ 255 h 388"/>
              <a:gd name="T36" fmla="*/ 219 w 349"/>
              <a:gd name="T37" fmla="*/ 116 h 388"/>
              <a:gd name="T38" fmla="*/ 200 w 349"/>
              <a:gd name="T39" fmla="*/ 130 h 388"/>
              <a:gd name="T40" fmla="*/ 178 w 349"/>
              <a:gd name="T41" fmla="*/ 117 h 388"/>
              <a:gd name="T42" fmla="*/ 179 w 349"/>
              <a:gd name="T43" fmla="*/ 65 h 388"/>
              <a:gd name="T44" fmla="*/ 209 w 349"/>
              <a:gd name="T45" fmla="*/ 56 h 388"/>
              <a:gd name="T46" fmla="*/ 220 w 349"/>
              <a:gd name="T47" fmla="*/ 80 h 388"/>
              <a:gd name="T48" fmla="*/ 199 w 349"/>
              <a:gd name="T49" fmla="*/ 63 h 388"/>
              <a:gd name="T50" fmla="*/ 186 w 349"/>
              <a:gd name="T51" fmla="*/ 111 h 388"/>
              <a:gd name="T52" fmla="*/ 208 w 349"/>
              <a:gd name="T53" fmla="*/ 120 h 388"/>
              <a:gd name="T54" fmla="*/ 284 w 349"/>
              <a:gd name="T55" fmla="*/ 80 h 388"/>
              <a:gd name="T56" fmla="*/ 279 w 349"/>
              <a:gd name="T57" fmla="*/ 123 h 388"/>
              <a:gd name="T58" fmla="*/ 252 w 349"/>
              <a:gd name="T59" fmla="*/ 128 h 388"/>
              <a:gd name="T60" fmla="*/ 241 w 349"/>
              <a:gd name="T61" fmla="*/ 105 h 388"/>
              <a:gd name="T62" fmla="*/ 249 w 349"/>
              <a:gd name="T63" fmla="*/ 57 h 388"/>
              <a:gd name="T64" fmla="*/ 280 w 349"/>
              <a:gd name="T65" fmla="*/ 61 h 388"/>
              <a:gd name="T66" fmla="*/ 274 w 349"/>
              <a:gd name="T67" fmla="*/ 73 h 388"/>
              <a:gd name="T68" fmla="*/ 252 w 349"/>
              <a:gd name="T69" fmla="*/ 65 h 388"/>
              <a:gd name="T70" fmla="*/ 252 w 349"/>
              <a:gd name="T71" fmla="*/ 120 h 388"/>
              <a:gd name="T72" fmla="*/ 274 w 349"/>
              <a:gd name="T73" fmla="*/ 112 h 388"/>
              <a:gd name="T74" fmla="*/ 116 w 349"/>
              <a:gd name="T75" fmla="*/ 209 h 388"/>
              <a:gd name="T76" fmla="*/ 97 w 349"/>
              <a:gd name="T77" fmla="*/ 209 h 388"/>
              <a:gd name="T78" fmla="*/ 97 w 349"/>
              <a:gd name="T79" fmla="*/ 190 h 388"/>
              <a:gd name="T80" fmla="*/ 116 w 349"/>
              <a:gd name="T81" fmla="*/ 190 h 388"/>
              <a:gd name="T82" fmla="*/ 133 w 349"/>
              <a:gd name="T83" fmla="*/ 316 h 388"/>
              <a:gd name="T84" fmla="*/ 133 w 349"/>
              <a:gd name="T85" fmla="*/ 291 h 388"/>
              <a:gd name="T86" fmla="*/ 222 w 349"/>
              <a:gd name="T87" fmla="*/ 237 h 388"/>
              <a:gd name="T88" fmla="*/ 287 w 349"/>
              <a:gd name="T89" fmla="*/ 237 h 388"/>
              <a:gd name="T90" fmla="*/ 222 w 349"/>
              <a:gd name="T91" fmla="*/ 25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9" h="388">
                <a:moveTo>
                  <a:pt x="297" y="0"/>
                </a:moveTo>
                <a:cubicBezTo>
                  <a:pt x="326" y="0"/>
                  <a:pt x="349" y="25"/>
                  <a:pt x="349" y="56"/>
                </a:cubicBezTo>
                <a:cubicBezTo>
                  <a:pt x="349" y="332"/>
                  <a:pt x="349" y="332"/>
                  <a:pt x="349" y="332"/>
                </a:cubicBezTo>
                <a:cubicBezTo>
                  <a:pt x="349" y="363"/>
                  <a:pt x="326" y="388"/>
                  <a:pt x="297" y="388"/>
                </a:cubicBezTo>
                <a:cubicBezTo>
                  <a:pt x="52" y="388"/>
                  <a:pt x="52" y="388"/>
                  <a:pt x="52" y="388"/>
                </a:cubicBezTo>
                <a:cubicBezTo>
                  <a:pt x="23" y="388"/>
                  <a:pt x="0" y="363"/>
                  <a:pt x="0" y="332"/>
                </a:cubicBezTo>
                <a:cubicBezTo>
                  <a:pt x="0" y="56"/>
                  <a:pt x="0" y="56"/>
                  <a:pt x="0" y="56"/>
                </a:cubicBezTo>
                <a:cubicBezTo>
                  <a:pt x="0" y="25"/>
                  <a:pt x="23" y="0"/>
                  <a:pt x="52" y="0"/>
                </a:cubicBezTo>
                <a:cubicBezTo>
                  <a:pt x="297" y="0"/>
                  <a:pt x="297" y="0"/>
                  <a:pt x="297" y="0"/>
                </a:cubicBezTo>
                <a:moveTo>
                  <a:pt x="297" y="28"/>
                </a:moveTo>
                <a:cubicBezTo>
                  <a:pt x="52" y="28"/>
                  <a:pt x="52" y="28"/>
                  <a:pt x="52" y="28"/>
                </a:cubicBezTo>
                <a:cubicBezTo>
                  <a:pt x="38" y="28"/>
                  <a:pt x="26" y="40"/>
                  <a:pt x="26" y="56"/>
                </a:cubicBezTo>
                <a:cubicBezTo>
                  <a:pt x="26" y="332"/>
                  <a:pt x="26" y="332"/>
                  <a:pt x="26" y="332"/>
                </a:cubicBezTo>
                <a:cubicBezTo>
                  <a:pt x="26" y="347"/>
                  <a:pt x="38" y="360"/>
                  <a:pt x="52" y="360"/>
                </a:cubicBezTo>
                <a:cubicBezTo>
                  <a:pt x="297" y="360"/>
                  <a:pt x="297" y="360"/>
                  <a:pt x="297" y="360"/>
                </a:cubicBezTo>
                <a:cubicBezTo>
                  <a:pt x="311" y="360"/>
                  <a:pt x="323" y="347"/>
                  <a:pt x="323" y="332"/>
                </a:cubicBezTo>
                <a:cubicBezTo>
                  <a:pt x="323" y="56"/>
                  <a:pt x="323" y="56"/>
                  <a:pt x="323" y="56"/>
                </a:cubicBezTo>
                <a:cubicBezTo>
                  <a:pt x="323" y="40"/>
                  <a:pt x="311" y="28"/>
                  <a:pt x="297" y="28"/>
                </a:cubicBezTo>
                <a:close/>
                <a:moveTo>
                  <a:pt x="66" y="48"/>
                </a:moveTo>
                <a:cubicBezTo>
                  <a:pt x="53" y="48"/>
                  <a:pt x="46" y="55"/>
                  <a:pt x="46" y="65"/>
                </a:cubicBezTo>
                <a:cubicBezTo>
                  <a:pt x="46" y="132"/>
                  <a:pt x="46" y="132"/>
                  <a:pt x="46" y="132"/>
                </a:cubicBezTo>
                <a:cubicBezTo>
                  <a:pt x="46" y="139"/>
                  <a:pt x="49" y="146"/>
                  <a:pt x="62" y="146"/>
                </a:cubicBezTo>
                <a:cubicBezTo>
                  <a:pt x="289" y="146"/>
                  <a:pt x="289" y="146"/>
                  <a:pt x="289" y="146"/>
                </a:cubicBezTo>
                <a:cubicBezTo>
                  <a:pt x="302" y="146"/>
                  <a:pt x="303" y="139"/>
                  <a:pt x="303" y="134"/>
                </a:cubicBezTo>
                <a:cubicBezTo>
                  <a:pt x="303" y="67"/>
                  <a:pt x="303" y="67"/>
                  <a:pt x="303" y="67"/>
                </a:cubicBezTo>
                <a:cubicBezTo>
                  <a:pt x="303" y="57"/>
                  <a:pt x="299" y="48"/>
                  <a:pt x="287" y="48"/>
                </a:cubicBezTo>
                <a:lnTo>
                  <a:pt x="66" y="48"/>
                </a:lnTo>
                <a:close/>
                <a:moveTo>
                  <a:pt x="66" y="159"/>
                </a:moveTo>
                <a:cubicBezTo>
                  <a:pt x="58" y="159"/>
                  <a:pt x="50" y="158"/>
                  <a:pt x="50" y="173"/>
                </a:cubicBezTo>
                <a:cubicBezTo>
                  <a:pt x="50" y="226"/>
                  <a:pt x="50" y="226"/>
                  <a:pt x="50" y="226"/>
                </a:cubicBezTo>
                <a:cubicBezTo>
                  <a:pt x="50" y="237"/>
                  <a:pt x="53" y="243"/>
                  <a:pt x="64" y="243"/>
                </a:cubicBezTo>
                <a:cubicBezTo>
                  <a:pt x="146" y="243"/>
                  <a:pt x="146" y="243"/>
                  <a:pt x="146" y="243"/>
                </a:cubicBezTo>
                <a:cubicBezTo>
                  <a:pt x="162" y="243"/>
                  <a:pt x="160" y="233"/>
                  <a:pt x="160" y="227"/>
                </a:cubicBezTo>
                <a:cubicBezTo>
                  <a:pt x="160" y="175"/>
                  <a:pt x="160" y="175"/>
                  <a:pt x="160" y="175"/>
                </a:cubicBezTo>
                <a:cubicBezTo>
                  <a:pt x="160" y="162"/>
                  <a:pt x="156" y="159"/>
                  <a:pt x="147" y="159"/>
                </a:cubicBezTo>
                <a:lnTo>
                  <a:pt x="66" y="159"/>
                </a:lnTo>
                <a:close/>
                <a:moveTo>
                  <a:pt x="213" y="160"/>
                </a:moveTo>
                <a:cubicBezTo>
                  <a:pt x="205" y="160"/>
                  <a:pt x="197" y="162"/>
                  <a:pt x="197" y="174"/>
                </a:cubicBezTo>
                <a:cubicBezTo>
                  <a:pt x="197" y="318"/>
                  <a:pt x="197" y="318"/>
                  <a:pt x="197" y="318"/>
                </a:cubicBezTo>
                <a:cubicBezTo>
                  <a:pt x="197" y="334"/>
                  <a:pt x="200" y="336"/>
                  <a:pt x="211" y="336"/>
                </a:cubicBezTo>
                <a:cubicBezTo>
                  <a:pt x="297" y="336"/>
                  <a:pt x="297" y="336"/>
                  <a:pt x="297" y="336"/>
                </a:cubicBezTo>
                <a:cubicBezTo>
                  <a:pt x="305" y="336"/>
                  <a:pt x="307" y="337"/>
                  <a:pt x="307" y="324"/>
                </a:cubicBezTo>
                <a:cubicBezTo>
                  <a:pt x="307" y="180"/>
                  <a:pt x="307" y="180"/>
                  <a:pt x="307" y="180"/>
                </a:cubicBezTo>
                <a:cubicBezTo>
                  <a:pt x="307" y="164"/>
                  <a:pt x="303" y="160"/>
                  <a:pt x="294" y="160"/>
                </a:cubicBezTo>
                <a:lnTo>
                  <a:pt x="213" y="160"/>
                </a:lnTo>
                <a:close/>
                <a:moveTo>
                  <a:pt x="65" y="255"/>
                </a:moveTo>
                <a:cubicBezTo>
                  <a:pt x="58" y="255"/>
                  <a:pt x="49" y="255"/>
                  <a:pt x="49" y="270"/>
                </a:cubicBezTo>
                <a:cubicBezTo>
                  <a:pt x="49" y="322"/>
                  <a:pt x="49" y="322"/>
                  <a:pt x="49" y="322"/>
                </a:cubicBezTo>
                <a:cubicBezTo>
                  <a:pt x="49" y="334"/>
                  <a:pt x="52" y="340"/>
                  <a:pt x="63" y="340"/>
                </a:cubicBezTo>
                <a:cubicBezTo>
                  <a:pt x="145" y="340"/>
                  <a:pt x="145" y="340"/>
                  <a:pt x="145" y="340"/>
                </a:cubicBezTo>
                <a:cubicBezTo>
                  <a:pt x="161" y="340"/>
                  <a:pt x="159" y="330"/>
                  <a:pt x="159" y="324"/>
                </a:cubicBezTo>
                <a:cubicBezTo>
                  <a:pt x="159" y="271"/>
                  <a:pt x="159" y="271"/>
                  <a:pt x="159" y="271"/>
                </a:cubicBezTo>
                <a:cubicBezTo>
                  <a:pt x="159" y="259"/>
                  <a:pt x="155" y="255"/>
                  <a:pt x="146" y="255"/>
                </a:cubicBezTo>
                <a:lnTo>
                  <a:pt x="65" y="255"/>
                </a:lnTo>
                <a:close/>
                <a:moveTo>
                  <a:pt x="220" y="80"/>
                </a:moveTo>
                <a:cubicBezTo>
                  <a:pt x="220" y="104"/>
                  <a:pt x="220" y="104"/>
                  <a:pt x="220" y="104"/>
                </a:cubicBezTo>
                <a:cubicBezTo>
                  <a:pt x="220" y="110"/>
                  <a:pt x="220" y="114"/>
                  <a:pt x="219" y="116"/>
                </a:cubicBezTo>
                <a:cubicBezTo>
                  <a:pt x="219" y="119"/>
                  <a:pt x="218" y="121"/>
                  <a:pt x="216" y="123"/>
                </a:cubicBezTo>
                <a:cubicBezTo>
                  <a:pt x="214" y="126"/>
                  <a:pt x="212" y="127"/>
                  <a:pt x="209" y="128"/>
                </a:cubicBezTo>
                <a:cubicBezTo>
                  <a:pt x="206" y="129"/>
                  <a:pt x="203" y="130"/>
                  <a:pt x="200" y="130"/>
                </a:cubicBezTo>
                <a:cubicBezTo>
                  <a:pt x="196" y="130"/>
                  <a:pt x="192" y="129"/>
                  <a:pt x="189" y="128"/>
                </a:cubicBezTo>
                <a:cubicBezTo>
                  <a:pt x="186" y="127"/>
                  <a:pt x="184" y="125"/>
                  <a:pt x="182" y="123"/>
                </a:cubicBezTo>
                <a:cubicBezTo>
                  <a:pt x="180" y="121"/>
                  <a:pt x="179" y="119"/>
                  <a:pt x="178" y="117"/>
                </a:cubicBezTo>
                <a:cubicBezTo>
                  <a:pt x="178" y="114"/>
                  <a:pt x="177" y="110"/>
                  <a:pt x="177" y="105"/>
                </a:cubicBezTo>
                <a:cubicBezTo>
                  <a:pt x="177" y="80"/>
                  <a:pt x="177" y="80"/>
                  <a:pt x="177" y="80"/>
                </a:cubicBezTo>
                <a:cubicBezTo>
                  <a:pt x="177" y="73"/>
                  <a:pt x="178" y="68"/>
                  <a:pt x="179" y="65"/>
                </a:cubicBezTo>
                <a:cubicBezTo>
                  <a:pt x="180" y="61"/>
                  <a:pt x="183" y="59"/>
                  <a:pt x="186" y="57"/>
                </a:cubicBezTo>
                <a:cubicBezTo>
                  <a:pt x="189" y="55"/>
                  <a:pt x="194" y="54"/>
                  <a:pt x="199" y="54"/>
                </a:cubicBezTo>
                <a:cubicBezTo>
                  <a:pt x="203" y="54"/>
                  <a:pt x="206" y="54"/>
                  <a:pt x="209" y="56"/>
                </a:cubicBezTo>
                <a:cubicBezTo>
                  <a:pt x="212" y="57"/>
                  <a:pt x="215" y="59"/>
                  <a:pt x="216" y="61"/>
                </a:cubicBezTo>
                <a:cubicBezTo>
                  <a:pt x="218" y="63"/>
                  <a:pt x="219" y="65"/>
                  <a:pt x="220" y="68"/>
                </a:cubicBezTo>
                <a:cubicBezTo>
                  <a:pt x="220" y="70"/>
                  <a:pt x="220" y="74"/>
                  <a:pt x="220" y="80"/>
                </a:cubicBezTo>
                <a:close/>
                <a:moveTo>
                  <a:pt x="210" y="73"/>
                </a:moveTo>
                <a:cubicBezTo>
                  <a:pt x="210" y="68"/>
                  <a:pt x="210" y="66"/>
                  <a:pt x="208" y="65"/>
                </a:cubicBezTo>
                <a:cubicBezTo>
                  <a:pt x="207" y="64"/>
                  <a:pt x="204" y="63"/>
                  <a:pt x="199" y="63"/>
                </a:cubicBezTo>
                <a:cubicBezTo>
                  <a:pt x="194" y="63"/>
                  <a:pt x="190" y="64"/>
                  <a:pt x="189" y="65"/>
                </a:cubicBezTo>
                <a:cubicBezTo>
                  <a:pt x="187" y="66"/>
                  <a:pt x="186" y="68"/>
                  <a:pt x="186" y="73"/>
                </a:cubicBezTo>
                <a:cubicBezTo>
                  <a:pt x="186" y="111"/>
                  <a:pt x="186" y="111"/>
                  <a:pt x="186" y="111"/>
                </a:cubicBezTo>
                <a:cubicBezTo>
                  <a:pt x="186" y="116"/>
                  <a:pt x="187" y="119"/>
                  <a:pt x="188" y="120"/>
                </a:cubicBezTo>
                <a:cubicBezTo>
                  <a:pt x="190" y="121"/>
                  <a:pt x="193" y="121"/>
                  <a:pt x="198" y="121"/>
                </a:cubicBezTo>
                <a:cubicBezTo>
                  <a:pt x="203" y="121"/>
                  <a:pt x="207" y="121"/>
                  <a:pt x="208" y="120"/>
                </a:cubicBezTo>
                <a:cubicBezTo>
                  <a:pt x="210" y="118"/>
                  <a:pt x="210" y="116"/>
                  <a:pt x="210" y="112"/>
                </a:cubicBezTo>
                <a:lnTo>
                  <a:pt x="210" y="73"/>
                </a:lnTo>
                <a:close/>
                <a:moveTo>
                  <a:pt x="284" y="80"/>
                </a:moveTo>
                <a:cubicBezTo>
                  <a:pt x="284" y="104"/>
                  <a:pt x="284" y="104"/>
                  <a:pt x="284" y="104"/>
                </a:cubicBezTo>
                <a:cubicBezTo>
                  <a:pt x="284" y="110"/>
                  <a:pt x="283" y="114"/>
                  <a:pt x="283" y="116"/>
                </a:cubicBezTo>
                <a:cubicBezTo>
                  <a:pt x="282" y="119"/>
                  <a:pt x="281" y="121"/>
                  <a:pt x="279" y="123"/>
                </a:cubicBezTo>
                <a:cubicBezTo>
                  <a:pt x="277" y="126"/>
                  <a:pt x="275" y="127"/>
                  <a:pt x="272" y="128"/>
                </a:cubicBezTo>
                <a:cubicBezTo>
                  <a:pt x="269" y="129"/>
                  <a:pt x="266" y="130"/>
                  <a:pt x="263" y="130"/>
                </a:cubicBezTo>
                <a:cubicBezTo>
                  <a:pt x="259" y="130"/>
                  <a:pt x="255" y="129"/>
                  <a:pt x="252" y="128"/>
                </a:cubicBezTo>
                <a:cubicBezTo>
                  <a:pt x="249" y="127"/>
                  <a:pt x="247" y="125"/>
                  <a:pt x="245" y="123"/>
                </a:cubicBezTo>
                <a:cubicBezTo>
                  <a:pt x="244" y="121"/>
                  <a:pt x="242" y="119"/>
                  <a:pt x="242" y="117"/>
                </a:cubicBezTo>
                <a:cubicBezTo>
                  <a:pt x="241" y="114"/>
                  <a:pt x="241" y="110"/>
                  <a:pt x="241" y="105"/>
                </a:cubicBezTo>
                <a:cubicBezTo>
                  <a:pt x="241" y="80"/>
                  <a:pt x="241" y="80"/>
                  <a:pt x="241" y="80"/>
                </a:cubicBezTo>
                <a:cubicBezTo>
                  <a:pt x="241" y="73"/>
                  <a:pt x="241" y="68"/>
                  <a:pt x="242" y="65"/>
                </a:cubicBezTo>
                <a:cubicBezTo>
                  <a:pt x="244" y="61"/>
                  <a:pt x="246" y="59"/>
                  <a:pt x="249" y="57"/>
                </a:cubicBezTo>
                <a:cubicBezTo>
                  <a:pt x="253" y="55"/>
                  <a:pt x="257" y="54"/>
                  <a:pt x="262" y="54"/>
                </a:cubicBezTo>
                <a:cubicBezTo>
                  <a:pt x="266" y="54"/>
                  <a:pt x="269" y="54"/>
                  <a:pt x="273" y="56"/>
                </a:cubicBezTo>
                <a:cubicBezTo>
                  <a:pt x="276" y="57"/>
                  <a:pt x="278" y="59"/>
                  <a:pt x="280" y="61"/>
                </a:cubicBezTo>
                <a:cubicBezTo>
                  <a:pt x="281" y="63"/>
                  <a:pt x="282" y="65"/>
                  <a:pt x="283" y="68"/>
                </a:cubicBezTo>
                <a:cubicBezTo>
                  <a:pt x="283" y="70"/>
                  <a:pt x="284" y="74"/>
                  <a:pt x="284" y="80"/>
                </a:cubicBezTo>
                <a:close/>
                <a:moveTo>
                  <a:pt x="274" y="73"/>
                </a:moveTo>
                <a:cubicBezTo>
                  <a:pt x="274" y="68"/>
                  <a:pt x="273" y="66"/>
                  <a:pt x="272" y="65"/>
                </a:cubicBezTo>
                <a:cubicBezTo>
                  <a:pt x="270" y="64"/>
                  <a:pt x="267" y="63"/>
                  <a:pt x="262" y="63"/>
                </a:cubicBezTo>
                <a:cubicBezTo>
                  <a:pt x="257" y="63"/>
                  <a:pt x="253" y="64"/>
                  <a:pt x="252" y="65"/>
                </a:cubicBezTo>
                <a:cubicBezTo>
                  <a:pt x="250" y="66"/>
                  <a:pt x="249" y="68"/>
                  <a:pt x="249" y="73"/>
                </a:cubicBezTo>
                <a:cubicBezTo>
                  <a:pt x="249" y="111"/>
                  <a:pt x="249" y="111"/>
                  <a:pt x="249" y="111"/>
                </a:cubicBezTo>
                <a:cubicBezTo>
                  <a:pt x="249" y="116"/>
                  <a:pt x="250" y="119"/>
                  <a:pt x="252" y="120"/>
                </a:cubicBezTo>
                <a:cubicBezTo>
                  <a:pt x="253" y="121"/>
                  <a:pt x="256" y="121"/>
                  <a:pt x="262" y="121"/>
                </a:cubicBezTo>
                <a:cubicBezTo>
                  <a:pt x="267" y="121"/>
                  <a:pt x="270" y="121"/>
                  <a:pt x="271" y="120"/>
                </a:cubicBezTo>
                <a:cubicBezTo>
                  <a:pt x="273" y="118"/>
                  <a:pt x="274" y="116"/>
                  <a:pt x="274" y="112"/>
                </a:cubicBezTo>
                <a:lnTo>
                  <a:pt x="274" y="73"/>
                </a:lnTo>
                <a:close/>
                <a:moveTo>
                  <a:pt x="138" y="209"/>
                </a:moveTo>
                <a:cubicBezTo>
                  <a:pt x="116" y="209"/>
                  <a:pt x="116" y="209"/>
                  <a:pt x="116" y="209"/>
                </a:cubicBezTo>
                <a:cubicBezTo>
                  <a:pt x="116" y="232"/>
                  <a:pt x="116" y="232"/>
                  <a:pt x="116" y="232"/>
                </a:cubicBezTo>
                <a:cubicBezTo>
                  <a:pt x="97" y="232"/>
                  <a:pt x="97" y="232"/>
                  <a:pt x="97" y="232"/>
                </a:cubicBezTo>
                <a:cubicBezTo>
                  <a:pt x="97" y="209"/>
                  <a:pt x="97" y="209"/>
                  <a:pt x="97" y="209"/>
                </a:cubicBezTo>
                <a:cubicBezTo>
                  <a:pt x="74" y="209"/>
                  <a:pt x="74" y="209"/>
                  <a:pt x="74" y="209"/>
                </a:cubicBezTo>
                <a:cubicBezTo>
                  <a:pt x="74" y="190"/>
                  <a:pt x="74" y="190"/>
                  <a:pt x="74" y="190"/>
                </a:cubicBezTo>
                <a:cubicBezTo>
                  <a:pt x="97" y="190"/>
                  <a:pt x="97" y="190"/>
                  <a:pt x="97" y="190"/>
                </a:cubicBezTo>
                <a:cubicBezTo>
                  <a:pt x="97" y="168"/>
                  <a:pt x="97" y="168"/>
                  <a:pt x="97" y="168"/>
                </a:cubicBezTo>
                <a:cubicBezTo>
                  <a:pt x="116" y="168"/>
                  <a:pt x="116" y="168"/>
                  <a:pt x="116" y="168"/>
                </a:cubicBezTo>
                <a:cubicBezTo>
                  <a:pt x="116" y="190"/>
                  <a:pt x="116" y="190"/>
                  <a:pt x="116" y="190"/>
                </a:cubicBezTo>
                <a:cubicBezTo>
                  <a:pt x="138" y="190"/>
                  <a:pt x="138" y="190"/>
                  <a:pt x="138" y="190"/>
                </a:cubicBezTo>
                <a:lnTo>
                  <a:pt x="138" y="209"/>
                </a:lnTo>
                <a:close/>
                <a:moveTo>
                  <a:pt x="133" y="316"/>
                </a:moveTo>
                <a:cubicBezTo>
                  <a:pt x="68" y="316"/>
                  <a:pt x="68" y="316"/>
                  <a:pt x="68" y="316"/>
                </a:cubicBezTo>
                <a:cubicBezTo>
                  <a:pt x="68" y="291"/>
                  <a:pt x="68" y="291"/>
                  <a:pt x="68" y="291"/>
                </a:cubicBezTo>
                <a:cubicBezTo>
                  <a:pt x="133" y="291"/>
                  <a:pt x="133" y="291"/>
                  <a:pt x="133" y="291"/>
                </a:cubicBezTo>
                <a:lnTo>
                  <a:pt x="133" y="316"/>
                </a:lnTo>
                <a:close/>
                <a:moveTo>
                  <a:pt x="287" y="237"/>
                </a:moveTo>
                <a:cubicBezTo>
                  <a:pt x="222" y="237"/>
                  <a:pt x="222" y="237"/>
                  <a:pt x="222" y="237"/>
                </a:cubicBezTo>
                <a:cubicBezTo>
                  <a:pt x="222" y="212"/>
                  <a:pt x="222" y="212"/>
                  <a:pt x="222" y="212"/>
                </a:cubicBezTo>
                <a:cubicBezTo>
                  <a:pt x="287" y="212"/>
                  <a:pt x="287" y="212"/>
                  <a:pt x="287" y="212"/>
                </a:cubicBezTo>
                <a:lnTo>
                  <a:pt x="287" y="237"/>
                </a:lnTo>
                <a:close/>
                <a:moveTo>
                  <a:pt x="288" y="278"/>
                </a:moveTo>
                <a:cubicBezTo>
                  <a:pt x="222" y="278"/>
                  <a:pt x="222" y="278"/>
                  <a:pt x="222" y="278"/>
                </a:cubicBezTo>
                <a:cubicBezTo>
                  <a:pt x="222" y="253"/>
                  <a:pt x="222" y="253"/>
                  <a:pt x="222" y="253"/>
                </a:cubicBezTo>
                <a:cubicBezTo>
                  <a:pt x="288" y="253"/>
                  <a:pt x="288" y="253"/>
                  <a:pt x="288" y="253"/>
                </a:cubicBezTo>
                <a:lnTo>
                  <a:pt x="288" y="27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79954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64938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3" name="Group 12"/>
          <p:cNvGrpSpPr/>
          <p:nvPr/>
        </p:nvGrpSpPr>
        <p:grpSpPr>
          <a:xfrm>
            <a:off x="291571" y="1485900"/>
            <a:ext cx="8624031" cy="4969544"/>
            <a:chOff x="291571" y="1485900"/>
            <a:chExt cx="8624031" cy="4969544"/>
          </a:xfrm>
        </p:grpSpPr>
        <p:sp>
          <p:nvSpPr>
            <p:cNvPr id="11" name="Rounded Rectangle 10"/>
            <p:cNvSpPr>
              <a:spLocks/>
            </p:cNvSpPr>
            <p:nvPr/>
          </p:nvSpPr>
          <p:spPr>
            <a:xfrm>
              <a:off x="291571" y="1485900"/>
              <a:ext cx="8624031" cy="4953484"/>
            </a:xfrm>
            <a:prstGeom prst="roundRect">
              <a:avLst>
                <a:gd name="adj" fmla="val 2098"/>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Rounded Rectangle 11"/>
            <p:cNvSpPr>
              <a:spLocks/>
            </p:cNvSpPr>
            <p:nvPr/>
          </p:nvSpPr>
          <p:spPr>
            <a:xfrm>
              <a:off x="291571" y="6318827"/>
              <a:ext cx="8624031" cy="136617"/>
            </a:xfrm>
            <a:custGeom>
              <a:avLst/>
              <a:gdLst/>
              <a:ahLst/>
              <a:cxnLst/>
              <a:rect l="l" t="t" r="r" b="b"/>
              <a:pathLst>
                <a:path w="8621379" h="133075">
                  <a:moveTo>
                    <a:pt x="0" y="0"/>
                  </a:moveTo>
                  <a:lnTo>
                    <a:pt x="8621379" y="0"/>
                  </a:lnTo>
                  <a:lnTo>
                    <a:pt x="8621379" y="11509"/>
                  </a:lnTo>
                  <a:cubicBezTo>
                    <a:pt x="8621379" y="78649"/>
                    <a:pt x="8560769" y="133075"/>
                    <a:pt x="8486002" y="133075"/>
                  </a:cubicBezTo>
                  <a:lnTo>
                    <a:pt x="135376" y="133075"/>
                  </a:lnTo>
                  <a:cubicBezTo>
                    <a:pt x="60610" y="133075"/>
                    <a:pt x="0" y="78649"/>
                    <a:pt x="0" y="11509"/>
                  </a:cubicBezTo>
                  <a:close/>
                </a:path>
              </a:pathLst>
            </a:cu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a:xfrm>
            <a:off x="152400" y="185738"/>
            <a:ext cx="8794113" cy="1231106"/>
          </a:xfrm>
          <a:extLst/>
        </p:spPr>
        <p:txBody>
          <a:bodyPr vert="horz" lIns="0" tIns="0" rIns="0" bIns="0" rtlCol="0" anchor="ctr">
            <a:normAutofit/>
          </a:bodyPr>
          <a:lstStyle/>
          <a:p>
            <a:r>
              <a:rPr lang="en-US" dirty="0"/>
              <a:t>Existing Mandatory disclosure regimes do share key design principles </a:t>
            </a:r>
            <a:endParaRPr lang="en-IN" dirty="0"/>
          </a:p>
        </p:txBody>
      </p:sp>
      <p:sp>
        <p:nvSpPr>
          <p:cNvPr id="6" name="Rectangle 7"/>
          <p:cNvSpPr txBox="1"/>
          <p:nvPr/>
        </p:nvSpPr>
        <p:spPr>
          <a:xfrm>
            <a:off x="428316" y="1538450"/>
            <a:ext cx="8254383" cy="4653582"/>
          </a:xfrm>
          <a:prstGeom prst="rect">
            <a:avLst/>
          </a:prstGeom>
          <a:extLst/>
        </p:spPr>
        <p:txBody>
          <a:bodyPr vert="horz" wrap="square" lIns="0" tIns="0" rIns="0" bIns="0" rtlCol="0">
            <a:spAutoFit/>
          </a:bodyPr>
          <a:lstStyle>
            <a:defPPr>
              <a:defRPr lang="en-US"/>
            </a:defPPr>
            <a:lvl1pPr marL="342900" indent="-342900">
              <a:spcBef>
                <a:spcPct val="30000"/>
              </a:spcBef>
              <a:buFont typeface="Arial" panose="020B0604020202020204" pitchFamily="34" charset="0"/>
              <a:buChar char="•"/>
              <a:defRPr sz="2800" b="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t>Mandatory disclosure rules should be clear and easy to </a:t>
            </a:r>
            <a:r>
              <a:rPr lang="en-US" dirty="0" smtClean="0"/>
              <a:t>understand</a:t>
            </a:r>
            <a:endParaRPr lang="en-US" dirty="0"/>
          </a:p>
          <a:p>
            <a:r>
              <a:rPr lang="en-US" dirty="0"/>
              <a:t>Mandatory disclosure rules should balance additional compliance costs to taxpayers with the benefits obtained by the tax administration. </a:t>
            </a:r>
          </a:p>
          <a:p>
            <a:r>
              <a:rPr lang="en-US" dirty="0"/>
              <a:t>Mandatory disclosure rules should be effective in achieving the intended policy objectives and accurately identify relevant </a:t>
            </a:r>
            <a:r>
              <a:rPr lang="en-US" dirty="0" smtClean="0"/>
              <a:t>scheme</a:t>
            </a:r>
            <a:endParaRPr lang="en-US" dirty="0"/>
          </a:p>
          <a:p>
            <a:r>
              <a:rPr lang="en-US" dirty="0"/>
              <a:t>Information collected under mandatory disclosure should be used effectively</a:t>
            </a:r>
          </a:p>
        </p:txBody>
      </p:sp>
      <p:sp>
        <p:nvSpPr>
          <p:cNvPr id="3" name="Slide Number Placeholder 2"/>
          <p:cNvSpPr>
            <a:spLocks noGrp="1"/>
          </p:cNvSpPr>
          <p:nvPr>
            <p:ph type="sldNum" sz="quarter" idx="12"/>
          </p:nvPr>
        </p:nvSpPr>
        <p:spPr/>
        <p:txBody>
          <a:bodyPr/>
          <a:lstStyle/>
          <a:p>
            <a:fld id="{C50CF8DF-2180-4200-9CB9-822E4CF74999}" type="slidenum">
              <a:rPr lang="en-IN" smtClean="0"/>
              <a:t>26</a:t>
            </a:fld>
            <a:endParaRPr lang="en-IN" dirty="0"/>
          </a:p>
        </p:txBody>
      </p:sp>
    </p:spTree>
    <p:extLst>
      <p:ext uri="{BB962C8B-B14F-4D97-AF65-F5344CB8AC3E}">
        <p14:creationId xmlns:p14="http://schemas.microsoft.com/office/powerpoint/2010/main" val="3205146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Outputs</a:t>
            </a:r>
            <a:endParaRPr lang="en-IN" dirty="0"/>
          </a:p>
        </p:txBody>
      </p:sp>
      <p:sp>
        <p:nvSpPr>
          <p:cNvPr id="3" name="Slide Number Placeholder 2"/>
          <p:cNvSpPr>
            <a:spLocks noGrp="1"/>
          </p:cNvSpPr>
          <p:nvPr>
            <p:ph type="sldNum" sz="quarter" idx="12"/>
          </p:nvPr>
        </p:nvSpPr>
        <p:spPr/>
        <p:txBody>
          <a:bodyPr/>
          <a:lstStyle/>
          <a:p>
            <a:fld id="{C50CF8DF-2180-4200-9CB9-822E4CF74999}" type="slidenum">
              <a:rPr lang="en-IN" smtClean="0"/>
              <a:pPr/>
              <a:t>27</a:t>
            </a:fld>
            <a:endParaRPr lang="en-IN" dirty="0"/>
          </a:p>
        </p:txBody>
      </p:sp>
      <p:sp>
        <p:nvSpPr>
          <p:cNvPr id="6" name="AutoShape 4"/>
          <p:cNvSpPr>
            <a:spLocks noChangeArrowheads="1"/>
          </p:cNvSpPr>
          <p:nvPr>
            <p:custDataLst>
              <p:tags r:id="rId1"/>
            </p:custDataLst>
          </p:nvPr>
        </p:nvSpPr>
        <p:spPr bwMode="gray">
          <a:xfrm>
            <a:off x="913590" y="1400328"/>
            <a:ext cx="7316820" cy="1204715"/>
          </a:xfrm>
          <a:prstGeom prst="roundRect">
            <a:avLst>
              <a:gd name="adj" fmla="val 10583"/>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Rectangle 5"/>
          <p:cNvSpPr>
            <a:spLocks noChangeArrowheads="1"/>
          </p:cNvSpPr>
          <p:nvPr>
            <p:custDataLst>
              <p:tags r:id="rId2"/>
            </p:custDataLst>
          </p:nvPr>
        </p:nvSpPr>
        <p:spPr bwMode="gray">
          <a:xfrm>
            <a:off x="1858888" y="1448688"/>
            <a:ext cx="606077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r>
              <a:rPr lang="en-US" sz="2400" dirty="0">
                <a:solidFill>
                  <a:schemeClr val="tx2"/>
                </a:solidFill>
                <a:latin typeface="+mj-lt"/>
              </a:rPr>
              <a:t>Recommendations for the modular design of mandatory disclosure rules to provide flexibility for country specific needs </a:t>
            </a:r>
          </a:p>
        </p:txBody>
      </p:sp>
      <p:sp>
        <p:nvSpPr>
          <p:cNvPr id="8" name="Line 6"/>
          <p:cNvSpPr>
            <a:spLocks noChangeShapeType="1"/>
          </p:cNvSpPr>
          <p:nvPr>
            <p:custDataLst>
              <p:tags r:id="rId3"/>
            </p:custDataLst>
          </p:nvPr>
        </p:nvSpPr>
        <p:spPr bwMode="auto">
          <a:xfrm>
            <a:off x="1651794" y="1474193"/>
            <a:ext cx="0" cy="1056984"/>
          </a:xfrm>
          <a:prstGeom prst="line">
            <a:avLst/>
          </a:prstGeom>
          <a:noFill/>
          <a:ln w="190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WordArt 7"/>
          <p:cNvSpPr>
            <a:spLocks noChangeArrowheads="1" noChangeShapeType="1" noTextEdit="1"/>
          </p:cNvSpPr>
          <p:nvPr>
            <p:custDataLst>
              <p:tags r:id="rId4"/>
            </p:custDataLst>
          </p:nvPr>
        </p:nvSpPr>
        <p:spPr bwMode="auto">
          <a:xfrm>
            <a:off x="1146111" y="1732724"/>
            <a:ext cx="321618" cy="5399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700" b="1" kern="10" dirty="0">
                <a:solidFill>
                  <a:schemeClr val="tx2"/>
                </a:solidFill>
                <a:latin typeface="Arial"/>
                <a:cs typeface="Arial"/>
              </a:rPr>
              <a:t>1</a:t>
            </a:r>
          </a:p>
        </p:txBody>
      </p:sp>
      <p:sp>
        <p:nvSpPr>
          <p:cNvPr id="13" name="AutoShape 4"/>
          <p:cNvSpPr>
            <a:spLocks noChangeArrowheads="1"/>
          </p:cNvSpPr>
          <p:nvPr>
            <p:custDataLst>
              <p:tags r:id="rId5"/>
            </p:custDataLst>
          </p:nvPr>
        </p:nvSpPr>
        <p:spPr bwMode="gray">
          <a:xfrm>
            <a:off x="913590" y="2826642"/>
            <a:ext cx="7316820" cy="1204715"/>
          </a:xfrm>
          <a:prstGeom prst="roundRect">
            <a:avLst>
              <a:gd name="adj" fmla="val 10583"/>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Rectangle 5"/>
          <p:cNvSpPr>
            <a:spLocks noChangeArrowheads="1"/>
          </p:cNvSpPr>
          <p:nvPr>
            <p:custDataLst>
              <p:tags r:id="rId6"/>
            </p:custDataLst>
          </p:nvPr>
        </p:nvSpPr>
        <p:spPr bwMode="gray">
          <a:xfrm>
            <a:off x="1858888" y="2875002"/>
            <a:ext cx="606077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r>
              <a:rPr lang="en-US" sz="2400" dirty="0">
                <a:solidFill>
                  <a:schemeClr val="tx2"/>
                </a:solidFill>
                <a:latin typeface="+mj-lt"/>
              </a:rPr>
              <a:t>A focus on international tax scheme and consideration of a wide definition of tax benefit to capture relevant transaction </a:t>
            </a:r>
          </a:p>
        </p:txBody>
      </p:sp>
      <p:sp>
        <p:nvSpPr>
          <p:cNvPr id="15" name="Line 6"/>
          <p:cNvSpPr>
            <a:spLocks noChangeShapeType="1"/>
          </p:cNvSpPr>
          <p:nvPr>
            <p:custDataLst>
              <p:tags r:id="rId7"/>
            </p:custDataLst>
          </p:nvPr>
        </p:nvSpPr>
        <p:spPr bwMode="auto">
          <a:xfrm>
            <a:off x="1651794" y="2900507"/>
            <a:ext cx="0" cy="1056984"/>
          </a:xfrm>
          <a:prstGeom prst="line">
            <a:avLst/>
          </a:prstGeom>
          <a:noFill/>
          <a:ln w="190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6" name="WordArt 7"/>
          <p:cNvSpPr>
            <a:spLocks noChangeArrowheads="1" noChangeShapeType="1" noTextEdit="1"/>
          </p:cNvSpPr>
          <p:nvPr>
            <p:custDataLst>
              <p:tags r:id="rId8"/>
            </p:custDataLst>
          </p:nvPr>
        </p:nvSpPr>
        <p:spPr bwMode="auto">
          <a:xfrm>
            <a:off x="1146111" y="3159038"/>
            <a:ext cx="321618" cy="5399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700" b="1" kern="10" dirty="0">
                <a:solidFill>
                  <a:schemeClr val="tx2"/>
                </a:solidFill>
                <a:latin typeface="Arial"/>
                <a:cs typeface="Arial"/>
              </a:rPr>
              <a:t>2</a:t>
            </a:r>
          </a:p>
        </p:txBody>
      </p:sp>
      <p:sp>
        <p:nvSpPr>
          <p:cNvPr id="18" name="AutoShape 4"/>
          <p:cNvSpPr>
            <a:spLocks noChangeArrowheads="1"/>
          </p:cNvSpPr>
          <p:nvPr>
            <p:custDataLst>
              <p:tags r:id="rId9"/>
            </p:custDataLst>
          </p:nvPr>
        </p:nvSpPr>
        <p:spPr bwMode="gray">
          <a:xfrm>
            <a:off x="913590" y="4252957"/>
            <a:ext cx="7316820" cy="1204715"/>
          </a:xfrm>
          <a:prstGeom prst="roundRect">
            <a:avLst>
              <a:gd name="adj" fmla="val 10583"/>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5"/>
          <p:cNvSpPr>
            <a:spLocks noChangeArrowheads="1"/>
          </p:cNvSpPr>
          <p:nvPr>
            <p:custDataLst>
              <p:tags r:id="rId10"/>
            </p:custDataLst>
          </p:nvPr>
        </p:nvSpPr>
        <p:spPr bwMode="gray">
          <a:xfrm>
            <a:off x="1858888" y="4301316"/>
            <a:ext cx="606077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buClr>
                <a:schemeClr val="tx2"/>
              </a:buClr>
              <a:defRPr sz="1600">
                <a:solidFill>
                  <a:schemeClr val="tx1"/>
                </a:solidFill>
                <a:latin typeface="Arial" pitchFamily="34" charset="0"/>
              </a:defRPr>
            </a:lvl1pPr>
            <a:lvl2pPr marL="193675" indent="-192088" defTabSz="895350">
              <a:buClr>
                <a:schemeClr val="tx2"/>
              </a:buClr>
              <a:buSzPct val="125000"/>
              <a:buFont typeface="Arial" pitchFamily="34" charset="0"/>
              <a:buChar char="▪"/>
              <a:defRPr sz="1600">
                <a:solidFill>
                  <a:schemeClr val="tx1"/>
                </a:solidFill>
                <a:latin typeface="Arial" pitchFamily="34" charset="0"/>
              </a:defRPr>
            </a:lvl2pPr>
            <a:lvl3pPr marL="457200" indent="-261938" defTabSz="895350">
              <a:buClr>
                <a:schemeClr val="tx2"/>
              </a:buClr>
              <a:buSzPct val="120000"/>
              <a:buFont typeface="Arial" pitchFamily="34" charset="0"/>
              <a:buChar char="–"/>
              <a:defRPr sz="1600">
                <a:solidFill>
                  <a:schemeClr val="tx1"/>
                </a:solidFill>
                <a:latin typeface="Arial" pitchFamily="34" charset="0"/>
              </a:defRPr>
            </a:lvl3pPr>
            <a:lvl4pPr marL="614363" indent="-155575" defTabSz="895350">
              <a:buClr>
                <a:schemeClr val="tx2"/>
              </a:buClr>
              <a:buSzPct val="120000"/>
              <a:buFont typeface="Arial" pitchFamily="34" charset="0"/>
              <a:buChar char="▫"/>
              <a:defRPr sz="1600">
                <a:solidFill>
                  <a:schemeClr val="tx1"/>
                </a:solidFill>
                <a:latin typeface="Arial" pitchFamily="34" charset="0"/>
              </a:defRPr>
            </a:lvl4pPr>
            <a:lvl5pPr marL="746125" indent="-130175" defTabSz="895350">
              <a:buClr>
                <a:schemeClr val="tx2"/>
              </a:buClr>
              <a:buSzPct val="89000"/>
              <a:buFont typeface="Arial" pitchFamily="34" charset="0"/>
              <a:buChar char="-"/>
              <a:defRPr sz="1600">
                <a:solidFill>
                  <a:schemeClr val="tx1"/>
                </a:solidFill>
                <a:latin typeface="Arial"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16605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21177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2574925" indent="-130175" defTabSz="895350" fontAlgn="base">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r>
              <a:rPr lang="en-US" sz="2400" dirty="0">
                <a:solidFill>
                  <a:schemeClr val="tx2"/>
                </a:solidFill>
                <a:latin typeface="+mj-lt"/>
              </a:rPr>
              <a:t>Designing and putting in place enhanced models of information sharing for international tax scheme </a:t>
            </a:r>
          </a:p>
        </p:txBody>
      </p:sp>
      <p:sp>
        <p:nvSpPr>
          <p:cNvPr id="20" name="Line 6"/>
          <p:cNvSpPr>
            <a:spLocks noChangeShapeType="1"/>
          </p:cNvSpPr>
          <p:nvPr>
            <p:custDataLst>
              <p:tags r:id="rId11"/>
            </p:custDataLst>
          </p:nvPr>
        </p:nvSpPr>
        <p:spPr bwMode="auto">
          <a:xfrm>
            <a:off x="1651794" y="4326822"/>
            <a:ext cx="0" cy="1056984"/>
          </a:xfrm>
          <a:prstGeom prst="line">
            <a:avLst/>
          </a:prstGeom>
          <a:noFill/>
          <a:ln w="1905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WordArt 7"/>
          <p:cNvSpPr>
            <a:spLocks noChangeArrowheads="1" noChangeShapeType="1" noTextEdit="1"/>
          </p:cNvSpPr>
          <p:nvPr>
            <p:custDataLst>
              <p:tags r:id="rId12"/>
            </p:custDataLst>
          </p:nvPr>
        </p:nvSpPr>
        <p:spPr bwMode="auto">
          <a:xfrm>
            <a:off x="1146111" y="4585353"/>
            <a:ext cx="321618" cy="5399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700" b="1" kern="10" dirty="0">
                <a:solidFill>
                  <a:schemeClr val="tx2"/>
                </a:solidFill>
                <a:latin typeface="Arial"/>
                <a:cs typeface="Arial"/>
              </a:rPr>
              <a:t>3</a:t>
            </a:r>
          </a:p>
        </p:txBody>
      </p:sp>
      <p:sp>
        <p:nvSpPr>
          <p:cNvPr id="23" name="Rectangle 23"/>
          <p:cNvSpPr txBox="1"/>
          <p:nvPr/>
        </p:nvSpPr>
        <p:spPr>
          <a:xfrm>
            <a:off x="169467" y="6259327"/>
            <a:ext cx="6536057" cy="282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sz="1800" baseline="0">
                <a:latin typeface="Verdana" pitchFamily="34" charset="0"/>
                <a:ea typeface="Verdana" pitchFamily="34" charset="0"/>
                <a:cs typeface="Verdana" pitchFamily="34" charset="0"/>
              </a:defRPr>
            </a:lvl1pPr>
            <a:lvl2pPr marL="193675" lvl="1" indent="-192088" defTabSz="895350" eaLnBrk="1" hangingPunct="1">
              <a:buClr>
                <a:schemeClr val="accent6">
                  <a:lumMod val="75000"/>
                </a:schemeClr>
              </a:buClr>
              <a:buSzPct val="125000"/>
              <a:buFont typeface="Arial" charset="0"/>
              <a:buChar char="▪"/>
              <a:defRPr sz="1800" baseline="0">
                <a:latin typeface="Verdana" pitchFamily="34" charset="0"/>
                <a:ea typeface="Verdana" pitchFamily="34" charset="0"/>
                <a:cs typeface="Verdana" pitchFamily="34" charset="0"/>
              </a:defRPr>
            </a:lvl2pPr>
            <a:lvl3pPr marL="457200" lvl="2" indent="-261938" defTabSz="895350" eaLnBrk="1" hangingPunct="1">
              <a:buClr>
                <a:schemeClr val="accent6">
                  <a:lumMod val="75000"/>
                </a:schemeClr>
              </a:buClr>
              <a:buSzPct val="120000"/>
              <a:buFont typeface="Arial" charset="0"/>
              <a:buChar char="–"/>
              <a:defRPr sz="1800" baseline="0">
                <a:latin typeface="Verdana" pitchFamily="34" charset="0"/>
                <a:ea typeface="Verdana" pitchFamily="34" charset="0"/>
                <a:cs typeface="Verdana" pitchFamily="34" charset="0"/>
              </a:defRPr>
            </a:lvl3pPr>
            <a:lvl4pPr marL="614363" lvl="3" indent="-155575" defTabSz="895350" eaLnBrk="1" hangingPunct="1">
              <a:buClr>
                <a:schemeClr val="accent6">
                  <a:lumMod val="75000"/>
                </a:schemeClr>
              </a:buClr>
              <a:buSzPct val="120000"/>
              <a:buFont typeface="Arial" charset="0"/>
              <a:buChar char="▫"/>
              <a:defRPr sz="1800" baseline="0">
                <a:latin typeface="Verdana" pitchFamily="34" charset="0"/>
                <a:ea typeface="Verdana" pitchFamily="34" charset="0"/>
                <a:cs typeface="Verdana" pitchFamily="34" charset="0"/>
              </a:defRPr>
            </a:lvl4pPr>
            <a:lvl5pPr marL="749808" lvl="4" indent="-130175" defTabSz="895350" eaLnBrk="1" hangingPunct="1">
              <a:buClr>
                <a:schemeClr val="accent6">
                  <a:lumMod val="75000"/>
                </a:schemeClr>
              </a:buClr>
              <a:buSzPct val="89000"/>
              <a:buFont typeface="Arial" charset="0"/>
              <a:buChar char="-"/>
              <a:defRPr sz="1800" baseline="0">
                <a:latin typeface="Verdana" pitchFamily="34" charset="0"/>
                <a:ea typeface="Verdana" pitchFamily="34" charset="0"/>
                <a:cs typeface="Verdana"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May 2015 draft addresses first two outputs </a:t>
            </a:r>
          </a:p>
        </p:txBody>
      </p:sp>
      <p:cxnSp>
        <p:nvCxnSpPr>
          <p:cNvPr id="26" name="Straight Connector 25"/>
          <p:cNvCxnSpPr/>
          <p:nvPr/>
        </p:nvCxnSpPr>
        <p:spPr>
          <a:xfrm>
            <a:off x="913590" y="2715843"/>
            <a:ext cx="7316820" cy="0"/>
          </a:xfrm>
          <a:prstGeom prst="line">
            <a:avLst/>
          </a:prstGeom>
          <a:ln w="28575"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3590" y="4142157"/>
            <a:ext cx="7316820" cy="0"/>
          </a:xfrm>
          <a:prstGeom prst="line">
            <a:avLst/>
          </a:prstGeom>
          <a:ln w="28575"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331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83374939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72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12" name="Rounded Rectangle 11"/>
          <p:cNvSpPr>
            <a:spLocks/>
          </p:cNvSpPr>
          <p:nvPr/>
        </p:nvSpPr>
        <p:spPr>
          <a:xfrm>
            <a:off x="291571" y="1171575"/>
            <a:ext cx="8624031" cy="4657725"/>
          </a:xfrm>
          <a:prstGeom prst="roundRect">
            <a:avLst>
              <a:gd name="adj" fmla="val 209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21489" y="234863"/>
            <a:ext cx="8794113" cy="53860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3500" dirty="0"/>
              <a:t>Main objective of Mandatory disclosure rules </a:t>
            </a:r>
            <a:endParaRPr lang="en-IN" sz="3500" dirty="0"/>
          </a:p>
        </p:txBody>
      </p:sp>
      <p:sp>
        <p:nvSpPr>
          <p:cNvPr id="3" name="Content Placeholder 2"/>
          <p:cNvSpPr>
            <a:spLocks noGrp="1"/>
          </p:cNvSpPr>
          <p:nvPr>
            <p:ph idx="1"/>
          </p:nvPr>
        </p:nvSpPr>
        <p:spPr>
          <a:xfrm>
            <a:off x="355650" y="1310711"/>
            <a:ext cx="6102300" cy="4431983"/>
          </a:xfrm>
        </p:spPr>
        <p:txBody>
          <a:bodyPr wrap="square">
            <a:spAutoFit/>
          </a:bodyPr>
          <a:lstStyle/>
          <a:p>
            <a:pPr>
              <a:spcAft>
                <a:spcPts val="1837"/>
              </a:spcAft>
            </a:pPr>
            <a:r>
              <a:rPr lang="en-US" sz="3000" dirty="0"/>
              <a:t>Obtaining early information about tax avoidance schemes </a:t>
            </a:r>
          </a:p>
          <a:p>
            <a:pPr>
              <a:spcAft>
                <a:spcPts val="1837"/>
              </a:spcAft>
            </a:pPr>
            <a:r>
              <a:rPr lang="en-US" sz="3000" dirty="0"/>
              <a:t>Identifying schemes, and </a:t>
            </a:r>
            <a:r>
              <a:rPr lang="en-US" sz="3000" dirty="0" smtClean="0"/>
              <a:t/>
            </a:r>
            <a:br>
              <a:rPr lang="en-US" sz="3000" dirty="0" smtClean="0"/>
            </a:br>
            <a:r>
              <a:rPr lang="en-US" sz="3000" dirty="0" smtClean="0"/>
              <a:t>the </a:t>
            </a:r>
            <a:r>
              <a:rPr lang="en-US" sz="3000" dirty="0"/>
              <a:t>users and promoters </a:t>
            </a:r>
            <a:r>
              <a:rPr lang="en-US" sz="3000" dirty="0" smtClean="0"/>
              <a:t/>
            </a:r>
            <a:br>
              <a:rPr lang="en-US" sz="3000" dirty="0" smtClean="0"/>
            </a:br>
            <a:r>
              <a:rPr lang="en-US" sz="3000" dirty="0" smtClean="0"/>
              <a:t>of </a:t>
            </a:r>
            <a:r>
              <a:rPr lang="en-US" sz="3000" dirty="0"/>
              <a:t>scheme </a:t>
            </a:r>
          </a:p>
          <a:p>
            <a:pPr>
              <a:spcAft>
                <a:spcPts val="1837"/>
              </a:spcAft>
            </a:pPr>
            <a:r>
              <a:rPr lang="en-US" sz="3000" dirty="0"/>
              <a:t>Acting as a deterrent </a:t>
            </a:r>
            <a:r>
              <a:rPr lang="en-US" sz="3000" dirty="0" smtClean="0"/>
              <a:t/>
            </a:r>
            <a:br>
              <a:rPr lang="en-US" sz="3000" dirty="0" smtClean="0"/>
            </a:br>
            <a:r>
              <a:rPr lang="en-US" sz="3000" dirty="0" smtClean="0"/>
              <a:t>to </a:t>
            </a:r>
            <a:r>
              <a:rPr lang="en-US" sz="3000" dirty="0"/>
              <a:t>reduce the promotion </a:t>
            </a:r>
            <a:r>
              <a:rPr lang="en-US" sz="3000" dirty="0" smtClean="0"/>
              <a:t/>
            </a:r>
            <a:br>
              <a:rPr lang="en-US" sz="3000" dirty="0" smtClean="0"/>
            </a:br>
            <a:r>
              <a:rPr lang="en-US" sz="3000" dirty="0" smtClean="0"/>
              <a:t>and </a:t>
            </a:r>
            <a:r>
              <a:rPr lang="en-US" sz="3000" dirty="0"/>
              <a:t>use of avoidance schemes </a:t>
            </a:r>
          </a:p>
        </p:txBody>
      </p:sp>
      <p:sp>
        <p:nvSpPr>
          <p:cNvPr id="8" name="Freeform 5"/>
          <p:cNvSpPr>
            <a:spLocks noEditPoints="1"/>
          </p:cNvSpPr>
          <p:nvPr/>
        </p:nvSpPr>
        <p:spPr bwMode="auto">
          <a:xfrm>
            <a:off x="5243188" y="2682875"/>
            <a:ext cx="3640365" cy="3143930"/>
          </a:xfrm>
          <a:custGeom>
            <a:avLst/>
            <a:gdLst>
              <a:gd name="T0" fmla="*/ 84 w 458"/>
              <a:gd name="T1" fmla="*/ 42 h 395"/>
              <a:gd name="T2" fmla="*/ 211 w 458"/>
              <a:gd name="T3" fmla="*/ 61 h 395"/>
              <a:gd name="T4" fmla="*/ 219 w 458"/>
              <a:gd name="T5" fmla="*/ 58 h 395"/>
              <a:gd name="T6" fmla="*/ 221 w 458"/>
              <a:gd name="T7" fmla="*/ 45 h 395"/>
              <a:gd name="T8" fmla="*/ 229 w 458"/>
              <a:gd name="T9" fmla="*/ 0 h 395"/>
              <a:gd name="T10" fmla="*/ 238 w 458"/>
              <a:gd name="T11" fmla="*/ 44 h 395"/>
              <a:gd name="T12" fmla="*/ 240 w 458"/>
              <a:gd name="T13" fmla="*/ 58 h 395"/>
              <a:gd name="T14" fmla="*/ 248 w 458"/>
              <a:gd name="T15" fmla="*/ 61 h 395"/>
              <a:gd name="T16" fmla="*/ 374 w 458"/>
              <a:gd name="T17" fmla="*/ 42 h 395"/>
              <a:gd name="T18" fmla="*/ 456 w 458"/>
              <a:gd name="T19" fmla="*/ 202 h 395"/>
              <a:gd name="T20" fmla="*/ 456 w 458"/>
              <a:gd name="T21" fmla="*/ 211 h 395"/>
              <a:gd name="T22" fmla="*/ 294 w 458"/>
              <a:gd name="T23" fmla="*/ 211 h 395"/>
              <a:gd name="T24" fmla="*/ 294 w 458"/>
              <a:gd name="T25" fmla="*/ 201 h 395"/>
              <a:gd name="T26" fmla="*/ 368 w 458"/>
              <a:gd name="T27" fmla="*/ 56 h 395"/>
              <a:gd name="T28" fmla="*/ 372 w 458"/>
              <a:gd name="T29" fmla="*/ 48 h 395"/>
              <a:gd name="T30" fmla="*/ 246 w 458"/>
              <a:gd name="T31" fmla="*/ 79 h 395"/>
              <a:gd name="T32" fmla="*/ 248 w 458"/>
              <a:gd name="T33" fmla="*/ 129 h 395"/>
              <a:gd name="T34" fmla="*/ 238 w 458"/>
              <a:gd name="T35" fmla="*/ 164 h 395"/>
              <a:gd name="T36" fmla="*/ 242 w 458"/>
              <a:gd name="T37" fmla="*/ 214 h 395"/>
              <a:gd name="T38" fmla="*/ 240 w 458"/>
              <a:gd name="T39" fmla="*/ 367 h 395"/>
              <a:gd name="T40" fmla="*/ 240 w 458"/>
              <a:gd name="T41" fmla="*/ 368 h 395"/>
              <a:gd name="T42" fmla="*/ 300 w 458"/>
              <a:gd name="T43" fmla="*/ 375 h 395"/>
              <a:gd name="T44" fmla="*/ 359 w 458"/>
              <a:gd name="T45" fmla="*/ 395 h 395"/>
              <a:gd name="T46" fmla="*/ 100 w 458"/>
              <a:gd name="T47" fmla="*/ 395 h 395"/>
              <a:gd name="T48" fmla="*/ 219 w 458"/>
              <a:gd name="T49" fmla="*/ 368 h 395"/>
              <a:gd name="T50" fmla="*/ 210 w 458"/>
              <a:gd name="T51" fmla="*/ 340 h 395"/>
              <a:gd name="T52" fmla="*/ 208 w 458"/>
              <a:gd name="T53" fmla="*/ 249 h 395"/>
              <a:gd name="T54" fmla="*/ 220 w 458"/>
              <a:gd name="T55" fmla="*/ 200 h 395"/>
              <a:gd name="T56" fmla="*/ 218 w 458"/>
              <a:gd name="T57" fmla="*/ 155 h 395"/>
              <a:gd name="T58" fmla="*/ 212 w 458"/>
              <a:gd name="T59" fmla="*/ 83 h 395"/>
              <a:gd name="T60" fmla="*/ 212 w 458"/>
              <a:gd name="T61" fmla="*/ 79 h 395"/>
              <a:gd name="T62" fmla="*/ 86 w 458"/>
              <a:gd name="T63" fmla="*/ 48 h 395"/>
              <a:gd name="T64" fmla="*/ 90 w 458"/>
              <a:gd name="T65" fmla="*/ 56 h 395"/>
              <a:gd name="T66" fmla="*/ 165 w 458"/>
              <a:gd name="T67" fmla="*/ 200 h 395"/>
              <a:gd name="T68" fmla="*/ 164 w 458"/>
              <a:gd name="T69" fmla="*/ 211 h 395"/>
              <a:gd name="T70" fmla="*/ 3 w 458"/>
              <a:gd name="T71" fmla="*/ 211 h 395"/>
              <a:gd name="T72" fmla="*/ 3 w 458"/>
              <a:gd name="T73" fmla="*/ 201 h 395"/>
              <a:gd name="T74" fmla="*/ 79 w 458"/>
              <a:gd name="T75" fmla="*/ 53 h 395"/>
              <a:gd name="T76" fmla="*/ 84 w 458"/>
              <a:gd name="T77" fmla="*/ 42 h 395"/>
              <a:gd name="T78" fmla="*/ 148 w 458"/>
              <a:gd name="T79" fmla="*/ 206 h 395"/>
              <a:gd name="T80" fmla="*/ 84 w 458"/>
              <a:gd name="T81" fmla="*/ 53 h 395"/>
              <a:gd name="T82" fmla="*/ 19 w 458"/>
              <a:gd name="T83" fmla="*/ 206 h 395"/>
              <a:gd name="T84" fmla="*/ 148 w 458"/>
              <a:gd name="T85" fmla="*/ 206 h 395"/>
              <a:gd name="T86" fmla="*/ 440 w 458"/>
              <a:gd name="T87" fmla="*/ 206 h 395"/>
              <a:gd name="T88" fmla="*/ 375 w 458"/>
              <a:gd name="T89" fmla="*/ 53 h 395"/>
              <a:gd name="T90" fmla="*/ 310 w 458"/>
              <a:gd name="T91" fmla="*/ 206 h 395"/>
              <a:gd name="T92" fmla="*/ 440 w 458"/>
              <a:gd name="T93"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8" h="395">
                <a:moveTo>
                  <a:pt x="84" y="42"/>
                </a:moveTo>
                <a:cubicBezTo>
                  <a:pt x="126" y="54"/>
                  <a:pt x="168" y="60"/>
                  <a:pt x="211" y="61"/>
                </a:cubicBezTo>
                <a:cubicBezTo>
                  <a:pt x="214" y="61"/>
                  <a:pt x="218" y="60"/>
                  <a:pt x="219" y="58"/>
                </a:cubicBezTo>
                <a:cubicBezTo>
                  <a:pt x="220" y="54"/>
                  <a:pt x="225" y="50"/>
                  <a:pt x="221" y="45"/>
                </a:cubicBezTo>
                <a:cubicBezTo>
                  <a:pt x="211" y="29"/>
                  <a:pt x="214" y="11"/>
                  <a:pt x="229" y="0"/>
                </a:cubicBezTo>
                <a:cubicBezTo>
                  <a:pt x="243" y="8"/>
                  <a:pt x="248" y="29"/>
                  <a:pt x="238" y="44"/>
                </a:cubicBezTo>
                <a:cubicBezTo>
                  <a:pt x="234" y="50"/>
                  <a:pt x="238" y="54"/>
                  <a:pt x="240" y="58"/>
                </a:cubicBezTo>
                <a:cubicBezTo>
                  <a:pt x="241" y="60"/>
                  <a:pt x="245" y="61"/>
                  <a:pt x="248" y="61"/>
                </a:cubicBezTo>
                <a:cubicBezTo>
                  <a:pt x="291" y="60"/>
                  <a:pt x="333" y="54"/>
                  <a:pt x="374" y="42"/>
                </a:cubicBezTo>
                <a:cubicBezTo>
                  <a:pt x="402" y="95"/>
                  <a:pt x="429" y="148"/>
                  <a:pt x="456" y="202"/>
                </a:cubicBezTo>
                <a:cubicBezTo>
                  <a:pt x="458" y="205"/>
                  <a:pt x="458" y="208"/>
                  <a:pt x="456" y="211"/>
                </a:cubicBezTo>
                <a:cubicBezTo>
                  <a:pt x="418" y="265"/>
                  <a:pt x="332" y="265"/>
                  <a:pt x="294" y="211"/>
                </a:cubicBezTo>
                <a:cubicBezTo>
                  <a:pt x="292" y="207"/>
                  <a:pt x="292" y="205"/>
                  <a:pt x="294" y="201"/>
                </a:cubicBezTo>
                <a:cubicBezTo>
                  <a:pt x="319" y="152"/>
                  <a:pt x="344" y="104"/>
                  <a:pt x="368" y="56"/>
                </a:cubicBezTo>
                <a:cubicBezTo>
                  <a:pt x="369" y="54"/>
                  <a:pt x="370" y="52"/>
                  <a:pt x="372" y="48"/>
                </a:cubicBezTo>
                <a:cubicBezTo>
                  <a:pt x="332" y="68"/>
                  <a:pt x="290" y="77"/>
                  <a:pt x="246" y="79"/>
                </a:cubicBezTo>
                <a:cubicBezTo>
                  <a:pt x="249" y="96"/>
                  <a:pt x="252" y="112"/>
                  <a:pt x="248" y="129"/>
                </a:cubicBezTo>
                <a:cubicBezTo>
                  <a:pt x="245" y="141"/>
                  <a:pt x="241" y="152"/>
                  <a:pt x="238" y="164"/>
                </a:cubicBezTo>
                <a:cubicBezTo>
                  <a:pt x="234" y="181"/>
                  <a:pt x="237" y="198"/>
                  <a:pt x="242" y="214"/>
                </a:cubicBezTo>
                <a:cubicBezTo>
                  <a:pt x="257" y="266"/>
                  <a:pt x="259" y="316"/>
                  <a:pt x="240" y="367"/>
                </a:cubicBezTo>
                <a:cubicBezTo>
                  <a:pt x="240" y="367"/>
                  <a:pt x="240" y="368"/>
                  <a:pt x="240" y="368"/>
                </a:cubicBezTo>
                <a:cubicBezTo>
                  <a:pt x="260" y="370"/>
                  <a:pt x="280" y="372"/>
                  <a:pt x="300" y="375"/>
                </a:cubicBezTo>
                <a:cubicBezTo>
                  <a:pt x="320" y="378"/>
                  <a:pt x="339" y="384"/>
                  <a:pt x="359" y="395"/>
                </a:cubicBezTo>
                <a:cubicBezTo>
                  <a:pt x="272" y="395"/>
                  <a:pt x="187" y="395"/>
                  <a:pt x="100" y="395"/>
                </a:cubicBezTo>
                <a:cubicBezTo>
                  <a:pt x="138" y="374"/>
                  <a:pt x="178" y="371"/>
                  <a:pt x="219" y="368"/>
                </a:cubicBezTo>
                <a:cubicBezTo>
                  <a:pt x="216" y="359"/>
                  <a:pt x="213" y="349"/>
                  <a:pt x="210" y="340"/>
                </a:cubicBezTo>
                <a:cubicBezTo>
                  <a:pt x="203" y="310"/>
                  <a:pt x="203" y="280"/>
                  <a:pt x="208" y="249"/>
                </a:cubicBezTo>
                <a:cubicBezTo>
                  <a:pt x="211" y="233"/>
                  <a:pt x="216" y="217"/>
                  <a:pt x="220" y="200"/>
                </a:cubicBezTo>
                <a:cubicBezTo>
                  <a:pt x="224" y="185"/>
                  <a:pt x="224" y="169"/>
                  <a:pt x="218" y="155"/>
                </a:cubicBezTo>
                <a:cubicBezTo>
                  <a:pt x="209" y="131"/>
                  <a:pt x="206" y="107"/>
                  <a:pt x="212" y="83"/>
                </a:cubicBezTo>
                <a:cubicBezTo>
                  <a:pt x="212" y="82"/>
                  <a:pt x="212" y="81"/>
                  <a:pt x="212" y="79"/>
                </a:cubicBezTo>
                <a:cubicBezTo>
                  <a:pt x="168" y="77"/>
                  <a:pt x="127" y="68"/>
                  <a:pt x="86" y="48"/>
                </a:cubicBezTo>
                <a:cubicBezTo>
                  <a:pt x="88" y="51"/>
                  <a:pt x="89" y="54"/>
                  <a:pt x="90" y="56"/>
                </a:cubicBezTo>
                <a:cubicBezTo>
                  <a:pt x="115" y="104"/>
                  <a:pt x="140" y="152"/>
                  <a:pt x="165" y="200"/>
                </a:cubicBezTo>
                <a:cubicBezTo>
                  <a:pt x="167" y="205"/>
                  <a:pt x="167" y="207"/>
                  <a:pt x="164" y="211"/>
                </a:cubicBezTo>
                <a:cubicBezTo>
                  <a:pt x="126" y="265"/>
                  <a:pt x="41" y="265"/>
                  <a:pt x="3" y="211"/>
                </a:cubicBezTo>
                <a:cubicBezTo>
                  <a:pt x="1" y="207"/>
                  <a:pt x="0" y="205"/>
                  <a:pt x="3" y="201"/>
                </a:cubicBezTo>
                <a:cubicBezTo>
                  <a:pt x="28" y="151"/>
                  <a:pt x="53" y="102"/>
                  <a:pt x="79" y="53"/>
                </a:cubicBezTo>
                <a:cubicBezTo>
                  <a:pt x="80" y="49"/>
                  <a:pt x="82" y="46"/>
                  <a:pt x="84" y="42"/>
                </a:cubicBezTo>
                <a:close/>
                <a:moveTo>
                  <a:pt x="148" y="206"/>
                </a:moveTo>
                <a:cubicBezTo>
                  <a:pt x="126" y="155"/>
                  <a:pt x="105" y="105"/>
                  <a:pt x="84" y="53"/>
                </a:cubicBezTo>
                <a:cubicBezTo>
                  <a:pt x="62" y="105"/>
                  <a:pt x="41" y="155"/>
                  <a:pt x="19" y="206"/>
                </a:cubicBezTo>
                <a:cubicBezTo>
                  <a:pt x="62" y="206"/>
                  <a:pt x="105" y="206"/>
                  <a:pt x="148" y="206"/>
                </a:cubicBezTo>
                <a:close/>
                <a:moveTo>
                  <a:pt x="440" y="206"/>
                </a:moveTo>
                <a:cubicBezTo>
                  <a:pt x="418" y="155"/>
                  <a:pt x="397" y="105"/>
                  <a:pt x="375" y="53"/>
                </a:cubicBezTo>
                <a:cubicBezTo>
                  <a:pt x="353" y="105"/>
                  <a:pt x="332" y="155"/>
                  <a:pt x="310" y="206"/>
                </a:cubicBezTo>
                <a:cubicBezTo>
                  <a:pt x="354" y="206"/>
                  <a:pt x="396" y="206"/>
                  <a:pt x="440" y="206"/>
                </a:cubicBezTo>
                <a:close/>
              </a:path>
            </a:pathLst>
          </a:custGeom>
          <a:solidFill>
            <a:schemeClr val="accent5"/>
          </a:solidFill>
          <a:ln>
            <a:noFill/>
          </a:ln>
          <a:effectLst/>
        </p:spPr>
        <p:txBody>
          <a:bodyPr vert="horz" wrap="square" lIns="93296" tIns="46648" rIns="93296" bIns="46648" numCol="1" anchor="t" anchorCtr="0" compatLnSpc="1">
            <a:prstTxWarp prst="textNoShape">
              <a:avLst/>
            </a:prstTxWarp>
          </a:bodyPr>
          <a:lstStyle/>
          <a:p>
            <a:endParaRPr lang="en-GB" dirty="0"/>
          </a:p>
        </p:txBody>
      </p:sp>
      <p:sp>
        <p:nvSpPr>
          <p:cNvPr id="4" name="Slide Number Placeholder 3"/>
          <p:cNvSpPr>
            <a:spLocks noGrp="1"/>
          </p:cNvSpPr>
          <p:nvPr>
            <p:ph type="sldNum" sz="quarter" idx="12"/>
          </p:nvPr>
        </p:nvSpPr>
        <p:spPr/>
        <p:txBody>
          <a:bodyPr/>
          <a:lstStyle/>
          <a:p>
            <a:fld id="{C50CF8DF-2180-4200-9CB9-822E4CF74999}" type="slidenum">
              <a:rPr lang="en-IN" smtClean="0"/>
              <a:t>28</a:t>
            </a:fld>
            <a:endParaRPr lang="en-IN" dirty="0"/>
          </a:p>
        </p:txBody>
      </p:sp>
    </p:spTree>
    <p:extLst>
      <p:ext uri="{BB962C8B-B14F-4D97-AF65-F5344CB8AC3E}">
        <p14:creationId xmlns:p14="http://schemas.microsoft.com/office/powerpoint/2010/main" val="570748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Erosion and Profit Shifting (BEPS)</a:t>
            </a:r>
            <a:endParaRPr lang="en-IN" dirty="0"/>
          </a:p>
        </p:txBody>
      </p:sp>
      <p:sp>
        <p:nvSpPr>
          <p:cNvPr id="11" name="Rounded Rectangle 10"/>
          <p:cNvSpPr/>
          <p:nvPr/>
        </p:nvSpPr>
        <p:spPr>
          <a:xfrm>
            <a:off x="947737" y="1249005"/>
            <a:ext cx="7248526" cy="4780320"/>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ontent Placeholder 2"/>
          <p:cNvSpPr txBox="1">
            <a:spLocks/>
          </p:cNvSpPr>
          <p:nvPr/>
        </p:nvSpPr>
        <p:spPr>
          <a:xfrm>
            <a:off x="1271314" y="1508917"/>
            <a:ext cx="6734723" cy="406265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smtClean="0"/>
              <a:t>OECD initiative, approved by the G20</a:t>
            </a:r>
          </a:p>
          <a:p>
            <a:r>
              <a:rPr lang="en-US" sz="3000" dirty="0" smtClean="0"/>
              <a:t>Designs adopted by corporations to avoid taxation</a:t>
            </a:r>
          </a:p>
          <a:p>
            <a:r>
              <a:rPr lang="en-US" sz="3000" dirty="0" smtClean="0"/>
              <a:t>Exploits loopholes in tax laws and legal regulations</a:t>
            </a:r>
          </a:p>
          <a:p>
            <a:r>
              <a:rPr lang="en-US" sz="3000" dirty="0" smtClean="0"/>
              <a:t>Involves profit ‘disappearing’ or, shifting of gains to tax heavens </a:t>
            </a:r>
          </a:p>
          <a:p>
            <a:r>
              <a:rPr lang="en-US" sz="3000" dirty="0" smtClean="0"/>
              <a:t>Practice of BEPS is not illegal</a:t>
            </a:r>
          </a:p>
        </p:txBody>
      </p:sp>
      <p:sp>
        <p:nvSpPr>
          <p:cNvPr id="5" name="Slide Number Placeholder 1"/>
          <p:cNvSpPr>
            <a:spLocks noGrp="1"/>
          </p:cNvSpPr>
          <p:nvPr>
            <p:ph type="sldNum" sz="quarter" idx="12"/>
          </p:nvPr>
        </p:nvSpPr>
        <p:spPr>
          <a:xfrm>
            <a:off x="6553200" y="6356350"/>
            <a:ext cx="2133600" cy="365125"/>
          </a:xfrm>
        </p:spPr>
        <p:txBody>
          <a:bodyPr/>
          <a:lstStyle/>
          <a:p>
            <a:fld id="{C50CF8DF-2180-4200-9CB9-822E4CF74999}" type="slidenum">
              <a:rPr lang="en-IN" smtClean="0"/>
              <a:t>2</a:t>
            </a:fld>
            <a:endParaRPr lang="en-IN" dirty="0"/>
          </a:p>
        </p:txBody>
      </p:sp>
    </p:spTree>
    <p:extLst>
      <p:ext uri="{BB962C8B-B14F-4D97-AF65-F5344CB8AC3E}">
        <p14:creationId xmlns:p14="http://schemas.microsoft.com/office/powerpoint/2010/main" val="2635715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30465"/>
            <a:ext cx="8229600" cy="1143000"/>
          </a:xfrm>
        </p:spPr>
        <p:txBody>
          <a:bodyPr vert="horz" lIns="0" tIns="0" rIns="0" bIns="0" rtlCol="0" anchor="ctr">
            <a:normAutofit fontScale="90000"/>
          </a:bodyPr>
          <a:lstStyle/>
          <a:p>
            <a:r>
              <a:rPr lang="en-IN" dirty="0"/>
              <a:t>Re-examine transfer pricing documentation (</a:t>
            </a:r>
            <a:r>
              <a:rPr lang="en-US" dirty="0"/>
              <a:t>Action 13) </a:t>
            </a:r>
            <a:endParaRPr lang="en-IN" dirty="0"/>
          </a:p>
        </p:txBody>
      </p:sp>
      <p:sp>
        <p:nvSpPr>
          <p:cNvPr id="3" name="Slide Number Placeholder 2"/>
          <p:cNvSpPr>
            <a:spLocks noGrp="1"/>
          </p:cNvSpPr>
          <p:nvPr>
            <p:ph type="sldNum" sz="quarter" idx="12"/>
          </p:nvPr>
        </p:nvSpPr>
        <p:spPr/>
        <p:txBody>
          <a:bodyPr/>
          <a:lstStyle/>
          <a:p>
            <a:fld id="{C50CF8DF-2180-4200-9CB9-822E4CF74999}" type="slidenum">
              <a:rPr lang="en-IN" smtClean="0"/>
              <a:t>29</a:t>
            </a:fld>
            <a:endParaRPr lang="en-IN" dirty="0"/>
          </a:p>
        </p:txBody>
      </p:sp>
    </p:spTree>
    <p:extLst>
      <p:ext uri="{BB962C8B-B14F-4D97-AF65-F5344CB8AC3E}">
        <p14:creationId xmlns:p14="http://schemas.microsoft.com/office/powerpoint/2010/main" val="3234804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17420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21489" y="234864"/>
            <a:ext cx="8794113" cy="123110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Objectives of transfer pricing documentation requirements </a:t>
            </a:r>
            <a:endParaRPr lang="en-IN" dirty="0"/>
          </a:p>
        </p:txBody>
      </p:sp>
      <p:sp>
        <p:nvSpPr>
          <p:cNvPr id="11" name="Rounded Rectangle 10"/>
          <p:cNvSpPr>
            <a:spLocks/>
          </p:cNvSpPr>
          <p:nvPr/>
        </p:nvSpPr>
        <p:spPr>
          <a:xfrm>
            <a:off x="1027510" y="1562100"/>
            <a:ext cx="7088981" cy="4668423"/>
          </a:xfrm>
          <a:prstGeom prst="roundRect">
            <a:avLst>
              <a:gd name="adj" fmla="val 166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7"/>
          <p:cNvSpPr txBox="1"/>
          <p:nvPr/>
        </p:nvSpPr>
        <p:spPr>
          <a:xfrm>
            <a:off x="1213167" y="1705679"/>
            <a:ext cx="6717667" cy="4265783"/>
          </a:xfrm>
          <a:prstGeom prst="rect">
            <a:avLst/>
          </a:prstGeom>
          <a:extLst/>
        </p:spPr>
        <p:txBody>
          <a:bodyPr vert="horz" wrap="square" lIns="0" tIns="0" rIns="0" bIns="0" rtlCol="0">
            <a:spAutoFit/>
          </a:bodyPr>
          <a:lstStyle>
            <a:defPPr>
              <a:defRPr lang="en-US"/>
            </a:defPPr>
            <a:lvl1pPr marL="342900" indent="-342900">
              <a:spcBef>
                <a:spcPct val="30000"/>
              </a:spcBef>
              <a:buFont typeface="Arial" panose="020B0604020202020204" pitchFamily="34" charset="0"/>
              <a:buChar char="•"/>
              <a:defRPr sz="2800" b="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dirty="0"/>
              <a:t>Provide tax administrations with the  information necessary to conduct an informed transfer pricing risk </a:t>
            </a:r>
            <a:r>
              <a:rPr lang="en-US" dirty="0" smtClean="0"/>
              <a:t>assessment </a:t>
            </a:r>
            <a:endParaRPr lang="en-US" dirty="0"/>
          </a:p>
          <a:p>
            <a:r>
              <a:rPr lang="en-US" dirty="0"/>
              <a:t>Taxpayers gives appropriate consideration to transfer </a:t>
            </a:r>
            <a:r>
              <a:rPr lang="en-US" dirty="0" smtClean="0"/>
              <a:t>pricing </a:t>
            </a:r>
            <a:endParaRPr lang="en-US" dirty="0"/>
          </a:p>
          <a:p>
            <a:r>
              <a:rPr lang="en-US" dirty="0"/>
              <a:t>Appropriately thorough audit of the transfer pricing </a:t>
            </a:r>
          </a:p>
          <a:p>
            <a:r>
              <a:rPr lang="en-US" dirty="0"/>
              <a:t>Purpose is for Tax administrations to access information for conduct of risk assessment</a:t>
            </a:r>
          </a:p>
        </p:txBody>
      </p:sp>
      <p:sp>
        <p:nvSpPr>
          <p:cNvPr id="3" name="Slide Number Placeholder 2"/>
          <p:cNvSpPr>
            <a:spLocks noGrp="1"/>
          </p:cNvSpPr>
          <p:nvPr>
            <p:ph type="sldNum" sz="quarter" idx="12"/>
          </p:nvPr>
        </p:nvSpPr>
        <p:spPr/>
        <p:txBody>
          <a:bodyPr/>
          <a:lstStyle/>
          <a:p>
            <a:fld id="{C50CF8DF-2180-4200-9CB9-822E4CF74999}" type="slidenum">
              <a:rPr lang="en-IN" smtClean="0"/>
              <a:t>30</a:t>
            </a:fld>
            <a:endParaRPr lang="en-IN" dirty="0"/>
          </a:p>
        </p:txBody>
      </p:sp>
    </p:spTree>
    <p:extLst>
      <p:ext uri="{BB962C8B-B14F-4D97-AF65-F5344CB8AC3E}">
        <p14:creationId xmlns:p14="http://schemas.microsoft.com/office/powerpoint/2010/main" val="3372152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902700" cy="1231106"/>
          </a:xfrm>
        </p:spPr>
        <p:txBody>
          <a:bodyPr>
            <a:spAutoFit/>
          </a:bodyPr>
          <a:lstStyle/>
          <a:p>
            <a:r>
              <a:rPr lang="en-US" dirty="0" smtClean="0"/>
              <a:t>Final 3 tier approach to transfer pricing documentation </a:t>
            </a:r>
            <a:endParaRPr lang="en-IN" dirty="0"/>
          </a:p>
        </p:txBody>
      </p:sp>
      <p:sp>
        <p:nvSpPr>
          <p:cNvPr id="3" name="Slide Number Placeholder 2"/>
          <p:cNvSpPr>
            <a:spLocks noGrp="1"/>
          </p:cNvSpPr>
          <p:nvPr>
            <p:ph type="sldNum" sz="quarter" idx="12"/>
          </p:nvPr>
        </p:nvSpPr>
        <p:spPr/>
        <p:txBody>
          <a:bodyPr/>
          <a:lstStyle/>
          <a:p>
            <a:fld id="{C50CF8DF-2180-4200-9CB9-822E4CF74999}" type="slidenum">
              <a:rPr lang="en-IN" smtClean="0"/>
              <a:pPr/>
              <a:t>31</a:t>
            </a:fld>
            <a:endParaRPr lang="en-IN" dirty="0"/>
          </a:p>
        </p:txBody>
      </p:sp>
      <p:sp>
        <p:nvSpPr>
          <p:cNvPr id="5" name="Rectangle 4"/>
          <p:cNvSpPr/>
          <p:nvPr/>
        </p:nvSpPr>
        <p:spPr>
          <a:xfrm>
            <a:off x="980669" y="1647825"/>
            <a:ext cx="7591830" cy="1251011"/>
          </a:xfrm>
          <a:prstGeom prst="rect">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Content Placeholder 2"/>
          <p:cNvSpPr txBox="1">
            <a:spLocks/>
          </p:cNvSpPr>
          <p:nvPr/>
        </p:nvSpPr>
        <p:spPr bwMode="auto">
          <a:xfrm>
            <a:off x="1094854" y="1842443"/>
            <a:ext cx="7409861"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800" baseline="0">
                <a:solidFill>
                  <a:schemeClr val="tx1"/>
                </a:solidFill>
                <a:latin typeface="Verdana" pitchFamily="34" charset="0"/>
                <a:ea typeface="Verdana" pitchFamily="34" charset="0"/>
                <a:cs typeface="Verdana" pitchFamily="34" charset="0"/>
              </a:defRPr>
            </a:lvl1pPr>
            <a:lvl2pPr marL="193675" indent="-192088" algn="l" defTabSz="895350" rtl="0" eaLnBrk="1" fontAlgn="base" hangingPunct="1">
              <a:spcBef>
                <a:spcPct val="0"/>
              </a:spcBef>
              <a:spcAft>
                <a:spcPct val="0"/>
              </a:spcAft>
              <a:buClr>
                <a:schemeClr val="accent6">
                  <a:lumMod val="75000"/>
                </a:schemeClr>
              </a:buClr>
              <a:buSzPct val="125000"/>
              <a:buFont typeface="Arial" charset="0"/>
              <a:buChar char="▪"/>
              <a:defRPr sz="1800" baseline="0">
                <a:solidFill>
                  <a:schemeClr val="tx1"/>
                </a:solidFill>
                <a:latin typeface="Verdana" pitchFamily="34" charset="0"/>
                <a:ea typeface="Verdana" pitchFamily="34" charset="0"/>
                <a:cs typeface="Verdana" pitchFamily="34" charset="0"/>
              </a:defRPr>
            </a:lvl2pPr>
            <a:lvl3pPr marL="457200" indent="-261938" algn="l" defTabSz="895350" rtl="0" eaLnBrk="1" fontAlgn="base" hangingPunct="1">
              <a:spcBef>
                <a:spcPct val="0"/>
              </a:spcBef>
              <a:spcAft>
                <a:spcPct val="0"/>
              </a:spcAft>
              <a:buClr>
                <a:schemeClr val="accent6">
                  <a:lumMod val="75000"/>
                </a:schemeClr>
              </a:buClr>
              <a:buSzPct val="120000"/>
              <a:buFont typeface="Arial" charset="0"/>
              <a:buChar char="–"/>
              <a:defRPr sz="1800" baseline="0">
                <a:solidFill>
                  <a:schemeClr val="tx1"/>
                </a:solidFill>
                <a:latin typeface="Verdana" pitchFamily="34" charset="0"/>
                <a:ea typeface="Verdana" pitchFamily="34" charset="0"/>
                <a:cs typeface="Verdana" pitchFamily="34" charset="0"/>
              </a:defRPr>
            </a:lvl3pPr>
            <a:lvl4pPr marL="614363" indent="-155575" algn="l" defTabSz="895350" rtl="0" eaLnBrk="1" fontAlgn="base" hangingPunct="1">
              <a:spcBef>
                <a:spcPct val="0"/>
              </a:spcBef>
              <a:spcAft>
                <a:spcPct val="0"/>
              </a:spcAft>
              <a:buClr>
                <a:schemeClr val="accent6">
                  <a:lumMod val="75000"/>
                </a:schemeClr>
              </a:buClr>
              <a:buSzPct val="120000"/>
              <a:buFont typeface="Arial" charset="0"/>
              <a:buChar char="▫"/>
              <a:defRPr sz="1800" baseline="0">
                <a:solidFill>
                  <a:schemeClr val="tx1"/>
                </a:solidFill>
                <a:latin typeface="Verdana" pitchFamily="34" charset="0"/>
                <a:ea typeface="Verdana" pitchFamily="34" charset="0"/>
                <a:cs typeface="Verdana" pitchFamily="34" charset="0"/>
              </a:defRPr>
            </a:lvl4pPr>
            <a:lvl5pPr marL="749808" indent="-130175" algn="l" defTabSz="895350" rtl="0" eaLnBrk="1" fontAlgn="base" hangingPunct="1">
              <a:spcBef>
                <a:spcPct val="0"/>
              </a:spcBef>
              <a:spcAft>
                <a:spcPct val="0"/>
              </a:spcAft>
              <a:buClr>
                <a:schemeClr val="accent6">
                  <a:lumMod val="75000"/>
                </a:schemeClr>
              </a:buClr>
              <a:buSzPct val="89000"/>
              <a:buFont typeface="Arial" charset="0"/>
              <a:buChar char="-"/>
              <a:defRPr sz="1800" baseline="0">
                <a:solidFill>
                  <a:schemeClr val="tx1"/>
                </a:solidFill>
                <a:latin typeface="Verdana" pitchFamily="34" charset="0"/>
                <a:ea typeface="Verdana" pitchFamily="34" charset="0"/>
                <a:cs typeface="Verdana"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2800" b="1" dirty="0">
                <a:solidFill>
                  <a:schemeClr val="tx2"/>
                </a:solidFill>
                <a:latin typeface="+mj-lt"/>
              </a:rPr>
              <a:t>Master file containing standardized </a:t>
            </a:r>
            <a:r>
              <a:rPr lang="en-US" sz="2800" b="1" dirty="0" smtClean="0">
                <a:solidFill>
                  <a:schemeClr val="tx2"/>
                </a:solidFill>
                <a:latin typeface="+mj-lt"/>
              </a:rPr>
              <a:t>information </a:t>
            </a:r>
            <a:r>
              <a:rPr lang="en-US" sz="2800" b="1" dirty="0">
                <a:solidFill>
                  <a:schemeClr val="tx2"/>
                </a:solidFill>
                <a:latin typeface="+mj-lt"/>
              </a:rPr>
              <a:t>relevant for all MNE group member</a:t>
            </a:r>
          </a:p>
        </p:txBody>
      </p:sp>
      <p:sp>
        <p:nvSpPr>
          <p:cNvPr id="16" name="Rectangle 15"/>
          <p:cNvSpPr/>
          <p:nvPr/>
        </p:nvSpPr>
        <p:spPr>
          <a:xfrm>
            <a:off x="490538" y="1647825"/>
            <a:ext cx="479704" cy="1251011"/>
          </a:xfrm>
          <a:prstGeom prst="rect">
            <a:avLst/>
          </a:prstGeom>
          <a:solidFill>
            <a:schemeClr val="accent5"/>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smtClean="0"/>
              <a:t>1</a:t>
            </a:r>
            <a:endParaRPr lang="en-GB" sz="3600" b="1" dirty="0"/>
          </a:p>
        </p:txBody>
      </p:sp>
      <p:sp>
        <p:nvSpPr>
          <p:cNvPr id="6" name="Rectangle 5"/>
          <p:cNvSpPr/>
          <p:nvPr/>
        </p:nvSpPr>
        <p:spPr>
          <a:xfrm>
            <a:off x="980669" y="3167472"/>
            <a:ext cx="7591830" cy="1251011"/>
          </a:xfrm>
          <a:prstGeom prst="rect">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Content Placeholder 2"/>
          <p:cNvSpPr txBox="1">
            <a:spLocks/>
          </p:cNvSpPr>
          <p:nvPr/>
        </p:nvSpPr>
        <p:spPr bwMode="auto">
          <a:xfrm>
            <a:off x="1094854" y="3362090"/>
            <a:ext cx="7409861"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indent="0" defTabSz="895350" fontAlgn="base">
              <a:spcBef>
                <a:spcPct val="0"/>
              </a:spcBef>
              <a:spcAft>
                <a:spcPct val="0"/>
              </a:spcAft>
              <a:buClr>
                <a:schemeClr val="tx2"/>
              </a:buClr>
              <a:defRPr sz="2800" b="1" baseline="0">
                <a:solidFill>
                  <a:schemeClr val="tx2"/>
                </a:solidFill>
                <a:latin typeface="+mj-lt"/>
                <a:ea typeface="Verdana" pitchFamily="34" charset="0"/>
                <a:cs typeface="Verdana" pitchFamily="34" charset="0"/>
              </a:defRPr>
            </a:lvl1pPr>
            <a:lvl2pPr marL="193675" indent="-192088" defTabSz="895350" fontAlgn="base">
              <a:spcBef>
                <a:spcPct val="0"/>
              </a:spcBef>
              <a:spcAft>
                <a:spcPct val="0"/>
              </a:spcAft>
              <a:buClr>
                <a:schemeClr val="accent6">
                  <a:lumMod val="75000"/>
                </a:schemeClr>
              </a:buClr>
              <a:buSzPct val="125000"/>
              <a:buFont typeface="Arial" charset="0"/>
              <a:buChar char="▪"/>
              <a:defRPr baseline="0">
                <a:latin typeface="Verdana" pitchFamily="34" charset="0"/>
                <a:ea typeface="Verdana" pitchFamily="34" charset="0"/>
                <a:cs typeface="Verdana" pitchFamily="34" charset="0"/>
              </a:defRPr>
            </a:lvl2pPr>
            <a:lvl3pPr marL="457200" indent="-261938" defTabSz="895350" fontAlgn="base">
              <a:spcBef>
                <a:spcPct val="0"/>
              </a:spcBef>
              <a:spcAft>
                <a:spcPct val="0"/>
              </a:spcAft>
              <a:buClr>
                <a:schemeClr val="accent6">
                  <a:lumMod val="75000"/>
                </a:schemeClr>
              </a:buClr>
              <a:buSzPct val="120000"/>
              <a:buFont typeface="Arial" charset="0"/>
              <a:buChar char="–"/>
              <a:defRPr baseline="0">
                <a:latin typeface="Verdana" pitchFamily="34" charset="0"/>
                <a:ea typeface="Verdana" pitchFamily="34" charset="0"/>
                <a:cs typeface="Verdana" pitchFamily="34" charset="0"/>
              </a:defRPr>
            </a:lvl3pPr>
            <a:lvl4pPr marL="614363" indent="-155575" defTabSz="895350" fontAlgn="base">
              <a:spcBef>
                <a:spcPct val="0"/>
              </a:spcBef>
              <a:spcAft>
                <a:spcPct val="0"/>
              </a:spcAft>
              <a:buClr>
                <a:schemeClr val="accent6">
                  <a:lumMod val="75000"/>
                </a:schemeClr>
              </a:buClr>
              <a:buSzPct val="120000"/>
              <a:buFont typeface="Arial" charset="0"/>
              <a:buChar char="▫"/>
              <a:defRPr baseline="0">
                <a:latin typeface="Verdana" pitchFamily="34" charset="0"/>
                <a:ea typeface="Verdana" pitchFamily="34" charset="0"/>
                <a:cs typeface="Verdana" pitchFamily="34" charset="0"/>
              </a:defRPr>
            </a:lvl4pPr>
            <a:lvl5pPr marL="749808" indent="-130175" defTabSz="895350" fontAlgn="base">
              <a:spcBef>
                <a:spcPct val="0"/>
              </a:spcBef>
              <a:spcAft>
                <a:spcPct val="0"/>
              </a:spcAft>
              <a:buClr>
                <a:schemeClr val="accent6">
                  <a:lumMod val="75000"/>
                </a:schemeClr>
              </a:buClr>
              <a:buSzPct val="89000"/>
              <a:buFont typeface="Arial" charset="0"/>
              <a:buChar char="-"/>
              <a:defRPr baseline="0">
                <a:latin typeface="Verdana" pitchFamily="34" charset="0"/>
                <a:ea typeface="Verdana" pitchFamily="34" charset="0"/>
                <a:cs typeface="Verdana" pitchFamily="34" charset="0"/>
              </a:defRPr>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r>
              <a:rPr lang="en-US" dirty="0"/>
              <a:t>A local file referring specifically to material transaction of the local taxpayer</a:t>
            </a:r>
          </a:p>
        </p:txBody>
      </p:sp>
      <p:sp>
        <p:nvSpPr>
          <p:cNvPr id="17" name="Rectangle 16"/>
          <p:cNvSpPr/>
          <p:nvPr/>
        </p:nvSpPr>
        <p:spPr>
          <a:xfrm>
            <a:off x="490538" y="3167472"/>
            <a:ext cx="479704" cy="1251011"/>
          </a:xfrm>
          <a:prstGeom prst="rect">
            <a:avLst/>
          </a:prstGeom>
          <a:solidFill>
            <a:schemeClr val="accent5"/>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smtClean="0"/>
              <a:t>2</a:t>
            </a:r>
            <a:endParaRPr lang="en-GB" sz="3600" b="1" dirty="0"/>
          </a:p>
        </p:txBody>
      </p:sp>
      <p:sp>
        <p:nvSpPr>
          <p:cNvPr id="11" name="Rectangle 10"/>
          <p:cNvSpPr/>
          <p:nvPr/>
        </p:nvSpPr>
        <p:spPr>
          <a:xfrm>
            <a:off x="980669" y="4687120"/>
            <a:ext cx="7591830" cy="1251011"/>
          </a:xfrm>
          <a:prstGeom prst="rect">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Content Placeholder 2"/>
          <p:cNvSpPr txBox="1">
            <a:spLocks/>
          </p:cNvSpPr>
          <p:nvPr/>
        </p:nvSpPr>
        <p:spPr bwMode="auto">
          <a:xfrm>
            <a:off x="1094854" y="4881738"/>
            <a:ext cx="7409861"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indent="0" defTabSz="895350" fontAlgn="base">
              <a:spcBef>
                <a:spcPct val="0"/>
              </a:spcBef>
              <a:spcAft>
                <a:spcPct val="0"/>
              </a:spcAft>
              <a:buClr>
                <a:schemeClr val="tx2"/>
              </a:buClr>
              <a:defRPr sz="2800" b="1" baseline="0">
                <a:solidFill>
                  <a:schemeClr val="tx2"/>
                </a:solidFill>
                <a:latin typeface="+mj-lt"/>
                <a:ea typeface="Verdana" pitchFamily="34" charset="0"/>
                <a:cs typeface="Verdana" pitchFamily="34" charset="0"/>
              </a:defRPr>
            </a:lvl1pPr>
            <a:lvl2pPr marL="193675" indent="-192088" defTabSz="895350" fontAlgn="base">
              <a:spcBef>
                <a:spcPct val="0"/>
              </a:spcBef>
              <a:spcAft>
                <a:spcPct val="0"/>
              </a:spcAft>
              <a:buClr>
                <a:schemeClr val="accent6">
                  <a:lumMod val="75000"/>
                </a:schemeClr>
              </a:buClr>
              <a:buSzPct val="125000"/>
              <a:buFont typeface="Arial" charset="0"/>
              <a:buChar char="▪"/>
              <a:defRPr baseline="0">
                <a:latin typeface="Verdana" pitchFamily="34" charset="0"/>
                <a:ea typeface="Verdana" pitchFamily="34" charset="0"/>
                <a:cs typeface="Verdana" pitchFamily="34" charset="0"/>
              </a:defRPr>
            </a:lvl2pPr>
            <a:lvl3pPr marL="457200" indent="-261938" defTabSz="895350" fontAlgn="base">
              <a:spcBef>
                <a:spcPct val="0"/>
              </a:spcBef>
              <a:spcAft>
                <a:spcPct val="0"/>
              </a:spcAft>
              <a:buClr>
                <a:schemeClr val="accent6">
                  <a:lumMod val="75000"/>
                </a:schemeClr>
              </a:buClr>
              <a:buSzPct val="120000"/>
              <a:buFont typeface="Arial" charset="0"/>
              <a:buChar char="–"/>
              <a:defRPr baseline="0">
                <a:latin typeface="Verdana" pitchFamily="34" charset="0"/>
                <a:ea typeface="Verdana" pitchFamily="34" charset="0"/>
                <a:cs typeface="Verdana" pitchFamily="34" charset="0"/>
              </a:defRPr>
            </a:lvl3pPr>
            <a:lvl4pPr marL="614363" indent="-155575" defTabSz="895350" fontAlgn="base">
              <a:spcBef>
                <a:spcPct val="0"/>
              </a:spcBef>
              <a:spcAft>
                <a:spcPct val="0"/>
              </a:spcAft>
              <a:buClr>
                <a:schemeClr val="accent6">
                  <a:lumMod val="75000"/>
                </a:schemeClr>
              </a:buClr>
              <a:buSzPct val="120000"/>
              <a:buFont typeface="Arial" charset="0"/>
              <a:buChar char="▫"/>
              <a:defRPr baseline="0">
                <a:latin typeface="Verdana" pitchFamily="34" charset="0"/>
                <a:ea typeface="Verdana" pitchFamily="34" charset="0"/>
                <a:cs typeface="Verdana" pitchFamily="34" charset="0"/>
              </a:defRPr>
            </a:lvl4pPr>
            <a:lvl5pPr marL="749808" indent="-130175" defTabSz="895350" fontAlgn="base">
              <a:spcBef>
                <a:spcPct val="0"/>
              </a:spcBef>
              <a:spcAft>
                <a:spcPct val="0"/>
              </a:spcAft>
              <a:buClr>
                <a:schemeClr val="accent6">
                  <a:lumMod val="75000"/>
                </a:schemeClr>
              </a:buClr>
              <a:buSzPct val="89000"/>
              <a:buFont typeface="Arial" charset="0"/>
              <a:buChar char="-"/>
              <a:defRPr baseline="0">
                <a:latin typeface="Verdana" pitchFamily="34" charset="0"/>
                <a:ea typeface="Verdana" pitchFamily="34" charset="0"/>
                <a:cs typeface="Verdana" pitchFamily="34" charset="0"/>
              </a:defRPr>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r>
              <a:rPr lang="en-US" dirty="0"/>
              <a:t>A country by country report containing certain information relating to the global allocations</a:t>
            </a:r>
          </a:p>
        </p:txBody>
      </p:sp>
      <p:sp>
        <p:nvSpPr>
          <p:cNvPr id="18" name="Rectangle 17"/>
          <p:cNvSpPr/>
          <p:nvPr/>
        </p:nvSpPr>
        <p:spPr>
          <a:xfrm>
            <a:off x="490538" y="4687120"/>
            <a:ext cx="479704" cy="1251011"/>
          </a:xfrm>
          <a:prstGeom prst="rect">
            <a:avLst/>
          </a:prstGeom>
          <a:solidFill>
            <a:schemeClr val="accent5"/>
          </a:solidFill>
          <a:ln>
            <a:solidFill>
              <a:schemeClr val="accent5"/>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smtClean="0"/>
              <a:t>3</a:t>
            </a:r>
            <a:endParaRPr lang="en-GB" sz="3600" b="1" dirty="0"/>
          </a:p>
        </p:txBody>
      </p:sp>
      <p:cxnSp>
        <p:nvCxnSpPr>
          <p:cNvPr id="23" name="Straight Connector 22"/>
          <p:cNvCxnSpPr/>
          <p:nvPr/>
        </p:nvCxnSpPr>
        <p:spPr>
          <a:xfrm>
            <a:off x="490538" y="3033154"/>
            <a:ext cx="8081962"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0538" y="4552801"/>
            <a:ext cx="8081962" cy="0"/>
          </a:xfrm>
          <a:prstGeom prst="line">
            <a:avLst/>
          </a:prstGeom>
          <a:ln w="19050" cmpd="sng">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73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778473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Final model template key contents (</a:t>
            </a:r>
            <a:r>
              <a:rPr lang="en-US" dirty="0" smtClean="0"/>
              <a:t>1/3)</a:t>
            </a:r>
            <a:endParaRPr lang="en-IN" dirty="0"/>
          </a:p>
        </p:txBody>
      </p:sp>
      <p:sp>
        <p:nvSpPr>
          <p:cNvPr id="3" name="Content Placeholder 2"/>
          <p:cNvSpPr>
            <a:spLocks noGrp="1"/>
          </p:cNvSpPr>
          <p:nvPr>
            <p:ph idx="1"/>
          </p:nvPr>
        </p:nvSpPr>
        <p:spPr>
          <a:xfrm>
            <a:off x="241300" y="1143501"/>
            <a:ext cx="8902700" cy="1372683"/>
          </a:xfrm>
        </p:spPr>
        <p:txBody>
          <a:bodyPr>
            <a:spAutoFit/>
          </a:bodyPr>
          <a:lstStyle/>
          <a:p>
            <a:r>
              <a:rPr lang="en-US" sz="2600" dirty="0" smtClean="0"/>
              <a:t>A model Template for the country by country reporting </a:t>
            </a:r>
          </a:p>
          <a:p>
            <a:r>
              <a:rPr lang="en-US" sz="2600" dirty="0" smtClean="0"/>
              <a:t>Table 1. Overview of allocation of Income, taxes and business activities by tax jurisdiction</a:t>
            </a:r>
            <a:endParaRPr lang="en-US" sz="2600" dirty="0"/>
          </a:p>
        </p:txBody>
      </p:sp>
      <p:sp>
        <p:nvSpPr>
          <p:cNvPr id="4" name="Slide Number Placeholder 3"/>
          <p:cNvSpPr>
            <a:spLocks noGrp="1"/>
          </p:cNvSpPr>
          <p:nvPr>
            <p:ph type="sldNum" sz="quarter" idx="12"/>
          </p:nvPr>
        </p:nvSpPr>
        <p:spPr/>
        <p:txBody>
          <a:bodyPr/>
          <a:lstStyle/>
          <a:p>
            <a:fld id="{C50CF8DF-2180-4200-9CB9-822E4CF74999}" type="slidenum">
              <a:rPr lang="en-IN" smtClean="0"/>
              <a:pPr/>
              <a:t>32</a:t>
            </a:fld>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173434604"/>
              </p:ext>
            </p:extLst>
          </p:nvPr>
        </p:nvGraphicFramePr>
        <p:xfrm>
          <a:off x="155505" y="2679324"/>
          <a:ext cx="8817115" cy="2883276"/>
        </p:xfrm>
        <a:graphic>
          <a:graphicData uri="http://schemas.openxmlformats.org/drawingml/2006/table">
            <a:tbl>
              <a:tblPr firstRow="1" firstCol="1" bandRow="1">
                <a:tableStyleId>{5C22544A-7EE6-4342-B048-85BDC9FD1C3A}</a:tableStyleId>
              </a:tblPr>
              <a:tblGrid>
                <a:gridCol w="1034106"/>
                <a:gridCol w="801114"/>
                <a:gridCol w="723900"/>
                <a:gridCol w="504825"/>
                <a:gridCol w="699268"/>
                <a:gridCol w="901927"/>
                <a:gridCol w="863051"/>
                <a:gridCol w="660895"/>
                <a:gridCol w="707546"/>
                <a:gridCol w="839725"/>
                <a:gridCol w="1080758"/>
              </a:tblGrid>
              <a:tr h="517087">
                <a:tc gridSpan="11">
                  <a:txBody>
                    <a:bodyPr/>
                    <a:lstStyle/>
                    <a:p>
                      <a:pPr>
                        <a:lnSpc>
                          <a:spcPct val="115000"/>
                        </a:lnSpc>
                        <a:spcAft>
                          <a:spcPts val="0"/>
                        </a:spcAft>
                      </a:pPr>
                      <a:r>
                        <a:rPr lang="en-IN" sz="1200" dirty="0" smtClean="0">
                          <a:effectLst/>
                        </a:rPr>
                        <a:t>Name </a:t>
                      </a:r>
                      <a:r>
                        <a:rPr lang="en-IN" sz="1200" dirty="0">
                          <a:effectLst/>
                        </a:rPr>
                        <a:t>of the MNE Group :</a:t>
                      </a:r>
                    </a:p>
                    <a:p>
                      <a:pPr>
                        <a:lnSpc>
                          <a:spcPct val="115000"/>
                        </a:lnSpc>
                        <a:spcAft>
                          <a:spcPts val="0"/>
                        </a:spcAft>
                      </a:pPr>
                      <a:r>
                        <a:rPr lang="en-IN" sz="1200" dirty="0" smtClean="0">
                          <a:effectLst/>
                        </a:rPr>
                        <a:t>Fiscal </a:t>
                      </a:r>
                      <a:r>
                        <a:rPr lang="en-IN" sz="1200" dirty="0">
                          <a:effectLst/>
                        </a:rPr>
                        <a:t>Year Concerned: </a:t>
                      </a:r>
                      <a:endParaRPr lang="en-IN" sz="1200" dirty="0">
                        <a:effectLst/>
                        <a:latin typeface="Calibri"/>
                        <a:ea typeface="Calibri"/>
                        <a:cs typeface="Times New Roman"/>
                      </a:endParaRPr>
                    </a:p>
                  </a:txBody>
                  <a:tcPr marL="46651" marR="37321" marT="65308" marB="0" anchor="ctr">
                    <a:solidFill>
                      <a:schemeClr val="accent6"/>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11350">
                <a:tc rowSpan="2">
                  <a:txBody>
                    <a:bodyPr/>
                    <a:lstStyle/>
                    <a:p>
                      <a:pPr>
                        <a:lnSpc>
                          <a:spcPct val="115000"/>
                        </a:lnSpc>
                        <a:spcAft>
                          <a:spcPts val="0"/>
                        </a:spcAft>
                      </a:pPr>
                      <a:r>
                        <a:rPr lang="en-IN" sz="1200" dirty="0">
                          <a:effectLst/>
                        </a:rPr>
                        <a:t>Tax Jurisdiction </a:t>
                      </a:r>
                      <a:endParaRPr lang="en-IN" sz="1200" dirty="0">
                        <a:effectLst/>
                        <a:latin typeface="Calibri"/>
                        <a:ea typeface="Calibri"/>
                        <a:cs typeface="Times New Roman"/>
                      </a:endParaRPr>
                    </a:p>
                  </a:txBody>
                  <a:tcPr marL="46651" marR="37321" marT="65308" marB="0" anchor="ctr"/>
                </a:tc>
                <a:tc gridSpan="3">
                  <a:txBody>
                    <a:bodyPr/>
                    <a:lstStyle/>
                    <a:p>
                      <a:pPr>
                        <a:lnSpc>
                          <a:spcPct val="115000"/>
                        </a:lnSpc>
                        <a:spcAft>
                          <a:spcPts val="0"/>
                        </a:spcAft>
                      </a:pPr>
                      <a:r>
                        <a:rPr lang="en-IN" sz="1200" b="1" dirty="0" smtClean="0">
                          <a:effectLst/>
                        </a:rPr>
                        <a:t>Revenues </a:t>
                      </a:r>
                      <a:endParaRPr lang="en-IN" sz="1200" b="1" dirty="0">
                        <a:effectLst/>
                        <a:latin typeface="Calibri"/>
                        <a:ea typeface="Calibri"/>
                        <a:cs typeface="Times New Roman"/>
                      </a:endParaRPr>
                    </a:p>
                  </a:txBody>
                  <a:tcPr marL="46651" marR="37321" marT="65308" marB="0" anchor="ctr"/>
                </a:tc>
                <a:tc hMerge="1">
                  <a:txBody>
                    <a:bodyPr/>
                    <a:lstStyle/>
                    <a:p>
                      <a:endParaRPr lang="en-IN"/>
                    </a:p>
                  </a:txBody>
                  <a:tcPr/>
                </a:tc>
                <a:tc hMerge="1">
                  <a:txBody>
                    <a:bodyPr/>
                    <a:lstStyle/>
                    <a:p>
                      <a:endParaRPr lang="en-IN"/>
                    </a:p>
                  </a:txBody>
                  <a:tcPr/>
                </a:tc>
                <a:tc rowSpan="2">
                  <a:txBody>
                    <a:bodyPr/>
                    <a:lstStyle/>
                    <a:p>
                      <a:pPr>
                        <a:lnSpc>
                          <a:spcPct val="115000"/>
                        </a:lnSpc>
                        <a:spcAft>
                          <a:spcPts val="0"/>
                        </a:spcAft>
                      </a:pPr>
                      <a:r>
                        <a:rPr lang="en-IN" sz="1200" b="1" dirty="0" smtClean="0">
                          <a:effectLst/>
                        </a:rPr>
                        <a:t>Profit</a:t>
                      </a:r>
                      <a:endParaRPr lang="en-IN" sz="1200" b="1" dirty="0">
                        <a:effectLst/>
                      </a:endParaRPr>
                    </a:p>
                    <a:p>
                      <a:pPr>
                        <a:lnSpc>
                          <a:spcPct val="115000"/>
                        </a:lnSpc>
                        <a:spcAft>
                          <a:spcPts val="0"/>
                        </a:spcAft>
                      </a:pPr>
                      <a:r>
                        <a:rPr lang="en-IN" sz="1200" b="1" dirty="0" smtClean="0">
                          <a:effectLst/>
                        </a:rPr>
                        <a:t>(</a:t>
                      </a:r>
                      <a:r>
                        <a:rPr lang="en-IN" sz="1200" b="1" dirty="0">
                          <a:effectLst/>
                        </a:rPr>
                        <a:t>loss) </a:t>
                      </a:r>
                    </a:p>
                    <a:p>
                      <a:pPr>
                        <a:lnSpc>
                          <a:spcPct val="115000"/>
                        </a:lnSpc>
                        <a:spcAft>
                          <a:spcPts val="0"/>
                        </a:spcAft>
                      </a:pPr>
                      <a:r>
                        <a:rPr lang="en-IN" sz="1200" b="1" dirty="0">
                          <a:effectLst/>
                        </a:rPr>
                        <a:t>Before Income </a:t>
                      </a:r>
                      <a:br>
                        <a:rPr lang="en-IN" sz="1200" b="1" dirty="0">
                          <a:effectLst/>
                        </a:rPr>
                      </a:br>
                      <a:r>
                        <a:rPr lang="en-IN" sz="1200" b="1" dirty="0" smtClean="0">
                          <a:effectLst/>
                        </a:rPr>
                        <a:t>Tax </a:t>
                      </a:r>
                      <a:endParaRPr lang="en-IN" sz="1200" b="1" dirty="0">
                        <a:effectLst/>
                        <a:latin typeface="Calibri"/>
                        <a:ea typeface="Calibri"/>
                        <a:cs typeface="Times New Roman"/>
                      </a:endParaRPr>
                    </a:p>
                  </a:txBody>
                  <a:tcPr marL="46651" marR="37321" marT="65308" marB="0" anchor="ctr"/>
                </a:tc>
                <a:tc rowSpan="2">
                  <a:txBody>
                    <a:bodyPr/>
                    <a:lstStyle/>
                    <a:p>
                      <a:pPr>
                        <a:lnSpc>
                          <a:spcPct val="115000"/>
                        </a:lnSpc>
                        <a:spcAft>
                          <a:spcPts val="0"/>
                        </a:spcAft>
                      </a:pPr>
                      <a:r>
                        <a:rPr lang="en-IN" sz="1200" b="1" dirty="0">
                          <a:effectLst/>
                        </a:rPr>
                        <a:t>Income Tax </a:t>
                      </a:r>
                      <a:r>
                        <a:rPr lang="en-IN" sz="1200" b="1" dirty="0" smtClean="0">
                          <a:effectLst/>
                        </a:rPr>
                        <a:t>paid (on </a:t>
                      </a:r>
                      <a:r>
                        <a:rPr lang="en-IN" sz="1200" b="1" dirty="0">
                          <a:effectLst/>
                        </a:rPr>
                        <a:t>cash basis)</a:t>
                      </a:r>
                      <a:endParaRPr lang="en-IN" sz="1200" b="1" dirty="0">
                        <a:effectLst/>
                        <a:latin typeface="Calibri"/>
                        <a:ea typeface="Calibri"/>
                        <a:cs typeface="Times New Roman"/>
                      </a:endParaRPr>
                    </a:p>
                  </a:txBody>
                  <a:tcPr marL="46651" marR="37321" marT="65308" marB="0" anchor="ctr"/>
                </a:tc>
                <a:tc rowSpan="2">
                  <a:txBody>
                    <a:bodyPr/>
                    <a:lstStyle/>
                    <a:p>
                      <a:pPr>
                        <a:lnSpc>
                          <a:spcPct val="115000"/>
                        </a:lnSpc>
                        <a:spcAft>
                          <a:spcPts val="0"/>
                        </a:spcAft>
                      </a:pPr>
                      <a:r>
                        <a:rPr lang="en-IN" sz="1200" b="1" dirty="0">
                          <a:effectLst/>
                        </a:rPr>
                        <a:t>Income Tax Accrued– Current year </a:t>
                      </a:r>
                      <a:endParaRPr lang="en-IN" sz="1200" b="1" dirty="0">
                        <a:effectLst/>
                        <a:latin typeface="Calibri"/>
                        <a:ea typeface="Calibri"/>
                        <a:cs typeface="Times New Roman"/>
                      </a:endParaRPr>
                    </a:p>
                  </a:txBody>
                  <a:tcPr marL="46651" marR="37321" marT="65308" marB="0" anchor="ctr"/>
                </a:tc>
                <a:tc rowSpan="2">
                  <a:txBody>
                    <a:bodyPr/>
                    <a:lstStyle/>
                    <a:p>
                      <a:pPr algn="l">
                        <a:lnSpc>
                          <a:spcPct val="115000"/>
                        </a:lnSpc>
                        <a:spcAft>
                          <a:spcPts val="0"/>
                        </a:spcAft>
                      </a:pPr>
                      <a:r>
                        <a:rPr lang="en-IN" sz="1200" b="1" dirty="0" smtClean="0">
                          <a:effectLst/>
                        </a:rPr>
                        <a:t>Stated </a:t>
                      </a:r>
                      <a:endParaRPr lang="en-IN" sz="1200" b="1" dirty="0">
                        <a:effectLst/>
                      </a:endParaRPr>
                    </a:p>
                    <a:p>
                      <a:pPr algn="l">
                        <a:lnSpc>
                          <a:spcPct val="115000"/>
                        </a:lnSpc>
                        <a:spcAft>
                          <a:spcPts val="0"/>
                        </a:spcAft>
                      </a:pPr>
                      <a:r>
                        <a:rPr lang="en-IN" sz="1200" b="1" dirty="0">
                          <a:effectLst/>
                        </a:rPr>
                        <a:t>Capital</a:t>
                      </a:r>
                      <a:endParaRPr lang="en-IN" sz="1200" b="1" dirty="0">
                        <a:effectLst/>
                        <a:latin typeface="Calibri"/>
                        <a:ea typeface="Calibri"/>
                        <a:cs typeface="Times New Roman"/>
                      </a:endParaRPr>
                    </a:p>
                  </a:txBody>
                  <a:tcPr marL="46651" marR="37321" marT="65308" marB="0" anchor="ctr"/>
                </a:tc>
                <a:tc rowSpan="2">
                  <a:txBody>
                    <a:bodyPr/>
                    <a:lstStyle/>
                    <a:p>
                      <a:pPr algn="l">
                        <a:lnSpc>
                          <a:spcPct val="115000"/>
                        </a:lnSpc>
                        <a:spcAft>
                          <a:spcPts val="0"/>
                        </a:spcAft>
                      </a:pPr>
                      <a:r>
                        <a:rPr lang="en-IN" sz="1200" b="1" dirty="0" smtClean="0">
                          <a:effectLst/>
                        </a:rPr>
                        <a:t>Accu-mulated   </a:t>
                      </a:r>
                      <a:r>
                        <a:rPr lang="en-IN" sz="1200" b="1" dirty="0">
                          <a:effectLst/>
                        </a:rPr>
                        <a:t>Earning </a:t>
                      </a:r>
                      <a:endParaRPr lang="en-IN" sz="1200" b="1" dirty="0">
                        <a:effectLst/>
                        <a:latin typeface="Calibri"/>
                        <a:ea typeface="Calibri"/>
                        <a:cs typeface="Times New Roman"/>
                      </a:endParaRPr>
                    </a:p>
                  </a:txBody>
                  <a:tcPr marL="46651" marR="37321" marT="65308" marB="0" anchor="ctr"/>
                </a:tc>
                <a:tc rowSpan="2">
                  <a:txBody>
                    <a:bodyPr/>
                    <a:lstStyle/>
                    <a:p>
                      <a:pPr>
                        <a:lnSpc>
                          <a:spcPct val="115000"/>
                        </a:lnSpc>
                        <a:spcAft>
                          <a:spcPts val="0"/>
                        </a:spcAft>
                      </a:pPr>
                      <a:r>
                        <a:rPr lang="en-IN" sz="1200" b="1" dirty="0" smtClean="0">
                          <a:effectLst/>
                        </a:rPr>
                        <a:t>Numbers </a:t>
                      </a:r>
                      <a:r>
                        <a:rPr lang="en-IN" sz="1200" b="1" dirty="0">
                          <a:effectLst/>
                        </a:rPr>
                        <a:t>of </a:t>
                      </a:r>
                      <a:r>
                        <a:rPr lang="en-IN" sz="1200" b="1" dirty="0" smtClean="0">
                          <a:effectLst/>
                        </a:rPr>
                        <a:t>Employees </a:t>
                      </a:r>
                      <a:endParaRPr lang="en-IN" sz="1200" b="1" dirty="0">
                        <a:effectLst/>
                        <a:latin typeface="Calibri"/>
                        <a:ea typeface="Calibri"/>
                        <a:cs typeface="Times New Roman"/>
                      </a:endParaRPr>
                    </a:p>
                  </a:txBody>
                  <a:tcPr marL="46651" marR="37321" marT="65308" marB="0" anchor="ctr"/>
                </a:tc>
                <a:tc rowSpan="2">
                  <a:txBody>
                    <a:bodyPr/>
                    <a:lstStyle/>
                    <a:p>
                      <a:pPr>
                        <a:lnSpc>
                          <a:spcPct val="115000"/>
                        </a:lnSpc>
                        <a:spcAft>
                          <a:spcPts val="0"/>
                        </a:spcAft>
                      </a:pPr>
                      <a:r>
                        <a:rPr lang="en-IN" sz="1200" b="1" dirty="0">
                          <a:effectLst/>
                        </a:rPr>
                        <a:t>Tangible </a:t>
                      </a:r>
                    </a:p>
                    <a:p>
                      <a:pPr>
                        <a:lnSpc>
                          <a:spcPct val="115000"/>
                        </a:lnSpc>
                        <a:spcAft>
                          <a:spcPts val="0"/>
                        </a:spcAft>
                      </a:pPr>
                      <a:r>
                        <a:rPr lang="en-IN" sz="1200" b="1" dirty="0">
                          <a:effectLst/>
                        </a:rPr>
                        <a:t>Assets other than cash and cash Equivalents </a:t>
                      </a:r>
                      <a:endParaRPr lang="en-IN" sz="1200" b="1" dirty="0">
                        <a:effectLst/>
                        <a:latin typeface="Calibri"/>
                        <a:ea typeface="Calibri"/>
                        <a:cs typeface="Times New Roman"/>
                      </a:endParaRPr>
                    </a:p>
                  </a:txBody>
                  <a:tcPr marL="46651" marR="37321" marT="65308" marB="0" anchor="ctr"/>
                </a:tc>
              </a:tr>
              <a:tr h="844276">
                <a:tc vMerge="1">
                  <a:txBody>
                    <a:bodyPr/>
                    <a:lstStyle/>
                    <a:p>
                      <a:endParaRPr lang="en-IN"/>
                    </a:p>
                  </a:txBody>
                  <a:tcPr/>
                </a:tc>
                <a:tc>
                  <a:txBody>
                    <a:bodyPr/>
                    <a:lstStyle/>
                    <a:p>
                      <a:pPr>
                        <a:lnSpc>
                          <a:spcPct val="115000"/>
                        </a:lnSpc>
                        <a:spcAft>
                          <a:spcPts val="0"/>
                        </a:spcAft>
                      </a:pPr>
                      <a:r>
                        <a:rPr lang="en-IN" sz="1200" dirty="0" smtClean="0">
                          <a:effectLst/>
                        </a:rPr>
                        <a:t>Un-related Party</a:t>
                      </a:r>
                      <a:endParaRPr lang="en-IN" sz="1200" dirty="0">
                        <a:effectLst/>
                        <a:latin typeface="Calibri"/>
                        <a:ea typeface="Calibri"/>
                        <a:cs typeface="Times New Roman"/>
                      </a:endParaRPr>
                    </a:p>
                  </a:txBody>
                  <a:tcPr marL="46651" marR="37321" marT="65308" marB="0" anchor="ctr">
                    <a:solidFill>
                      <a:schemeClr val="accent1">
                        <a:lumMod val="40000"/>
                        <a:lumOff val="60000"/>
                      </a:schemeClr>
                    </a:solidFill>
                  </a:tcPr>
                </a:tc>
                <a:tc>
                  <a:txBody>
                    <a:bodyPr/>
                    <a:lstStyle/>
                    <a:p>
                      <a:pPr algn="l">
                        <a:lnSpc>
                          <a:spcPct val="115000"/>
                        </a:lnSpc>
                        <a:spcAft>
                          <a:spcPts val="0"/>
                        </a:spcAft>
                      </a:pPr>
                      <a:r>
                        <a:rPr lang="en-IN" sz="1200" dirty="0">
                          <a:effectLst/>
                        </a:rPr>
                        <a:t>Related </a:t>
                      </a:r>
                      <a:r>
                        <a:rPr lang="en-IN" sz="1200" dirty="0" smtClean="0">
                          <a:effectLst/>
                        </a:rPr>
                        <a:t>Party</a:t>
                      </a:r>
                      <a:endParaRPr lang="en-IN" sz="1200" dirty="0">
                        <a:effectLst/>
                        <a:latin typeface="Calibri"/>
                        <a:ea typeface="Calibri"/>
                        <a:cs typeface="Times New Roman"/>
                      </a:endParaRPr>
                    </a:p>
                  </a:txBody>
                  <a:tcPr marL="46651" marR="37321" marT="65308" marB="0" anchor="ctr">
                    <a:solidFill>
                      <a:schemeClr val="accent1">
                        <a:lumMod val="40000"/>
                        <a:lumOff val="60000"/>
                      </a:schemeClr>
                    </a:solidFill>
                  </a:tcPr>
                </a:tc>
                <a:tc>
                  <a:txBody>
                    <a:bodyPr/>
                    <a:lstStyle/>
                    <a:p>
                      <a:pPr>
                        <a:lnSpc>
                          <a:spcPct val="115000"/>
                        </a:lnSpc>
                        <a:spcAft>
                          <a:spcPts val="0"/>
                        </a:spcAft>
                      </a:pPr>
                      <a:r>
                        <a:rPr lang="en-IN" sz="1200" dirty="0">
                          <a:effectLst/>
                        </a:rPr>
                        <a:t>Total </a:t>
                      </a:r>
                      <a:endParaRPr lang="en-IN" sz="1200" dirty="0">
                        <a:effectLst/>
                        <a:latin typeface="Calibri"/>
                        <a:ea typeface="Calibri"/>
                        <a:cs typeface="Times New Roman"/>
                      </a:endParaRPr>
                    </a:p>
                  </a:txBody>
                  <a:tcPr marL="46651" marR="37321" marT="65308" marB="0" anchor="ctr">
                    <a:solidFill>
                      <a:schemeClr val="accent1">
                        <a:lumMod val="40000"/>
                        <a:lumOff val="60000"/>
                      </a:schemeClr>
                    </a:solidFill>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r>
              <a:tr h="513663">
                <a:tc>
                  <a:txBody>
                    <a:bodyPr/>
                    <a:lstStyle/>
                    <a:p>
                      <a:pPr>
                        <a:lnSpc>
                          <a:spcPct val="115000"/>
                        </a:lnSpc>
                        <a:spcAft>
                          <a:spcPts val="0"/>
                        </a:spcAft>
                      </a:pPr>
                      <a:endParaRPr lang="en-IN" sz="1200" dirty="0">
                        <a:solidFill>
                          <a:schemeClr val="bg1"/>
                        </a:solidFill>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solidFill>
                      <a:srgbClr val="EBEBEC"/>
                    </a:solidFill>
                  </a:tcPr>
                </a:tc>
              </a:tr>
              <a:tr h="596900">
                <a:tc>
                  <a:txBody>
                    <a:bodyPr/>
                    <a:lstStyle/>
                    <a:p>
                      <a:pPr>
                        <a:lnSpc>
                          <a:spcPct val="115000"/>
                        </a:lnSpc>
                        <a:spcAft>
                          <a:spcPts val="0"/>
                        </a:spcAft>
                      </a:pPr>
                      <a:endParaRPr lang="en-IN" sz="1200" dirty="0">
                        <a:solidFill>
                          <a:schemeClr val="bg1"/>
                        </a:solidFill>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c>
                  <a:txBody>
                    <a:bodyPr/>
                    <a:lstStyle/>
                    <a:p>
                      <a:pPr>
                        <a:lnSpc>
                          <a:spcPct val="115000"/>
                        </a:lnSpc>
                        <a:spcAft>
                          <a:spcPts val="0"/>
                        </a:spcAft>
                      </a:pPr>
                      <a:endParaRPr lang="en-IN" sz="1200" dirty="0">
                        <a:effectLst/>
                        <a:latin typeface="Calibri"/>
                        <a:ea typeface="Calibri"/>
                        <a:cs typeface="Times New Roman"/>
                      </a:endParaRPr>
                    </a:p>
                  </a:txBody>
                  <a:tcPr marL="46651" marR="37321" marT="65308" marB="0" anchor="ctr"/>
                </a:tc>
              </a:tr>
            </a:tbl>
          </a:graphicData>
        </a:graphic>
      </p:graphicFrame>
    </p:spTree>
    <p:extLst>
      <p:ext uri="{BB962C8B-B14F-4D97-AF65-F5344CB8AC3E}">
        <p14:creationId xmlns:p14="http://schemas.microsoft.com/office/powerpoint/2010/main" val="1865193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3262271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133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9" name="Title 8"/>
          <p:cNvSpPr>
            <a:spLocks noGrp="1"/>
          </p:cNvSpPr>
          <p:nvPr>
            <p:ph type="title"/>
          </p:nvPr>
        </p:nvSpPr>
        <p:spPr/>
        <p:txBody>
          <a:bodyPr/>
          <a:lstStyle/>
          <a:p>
            <a:r>
              <a:rPr lang="en-US" dirty="0"/>
              <a:t>Final model template key </a:t>
            </a:r>
            <a:r>
              <a:rPr lang="en-US" dirty="0" smtClean="0"/>
              <a:t>contents (2/3)</a:t>
            </a:r>
            <a:endParaRPr lang="en-GB" dirty="0"/>
          </a:p>
        </p:txBody>
      </p:sp>
      <p:sp>
        <p:nvSpPr>
          <p:cNvPr id="3" name="Content Placeholder 2"/>
          <p:cNvSpPr>
            <a:spLocks noGrp="1"/>
          </p:cNvSpPr>
          <p:nvPr>
            <p:ph idx="1"/>
          </p:nvPr>
        </p:nvSpPr>
        <p:spPr>
          <a:xfrm>
            <a:off x="152400" y="923925"/>
            <a:ext cx="8902700" cy="892552"/>
          </a:xfrm>
        </p:spPr>
        <p:txBody>
          <a:bodyPr vert="horz" lIns="91440" tIns="45720" rIns="91440" bIns="45720" rtlCol="0">
            <a:spAutoFit/>
          </a:bodyPr>
          <a:lstStyle/>
          <a:p>
            <a:r>
              <a:rPr lang="en-US" sz="2600" dirty="0"/>
              <a:t>Table 2:  List of all the constituent entities of the MNE group included in each aggregation per tax jurisdiction</a:t>
            </a:r>
          </a:p>
        </p:txBody>
      </p:sp>
      <p:sp>
        <p:nvSpPr>
          <p:cNvPr id="4" name="Slide Number Placeholder 3"/>
          <p:cNvSpPr>
            <a:spLocks noGrp="1"/>
          </p:cNvSpPr>
          <p:nvPr>
            <p:ph type="sldNum" sz="quarter" idx="12"/>
          </p:nvPr>
        </p:nvSpPr>
        <p:spPr/>
        <p:txBody>
          <a:bodyPr/>
          <a:lstStyle/>
          <a:p>
            <a:fld id="{C50CF8DF-2180-4200-9CB9-822E4CF74999}" type="slidenum">
              <a:rPr lang="en-IN" smtClean="0"/>
              <a:pPr/>
              <a:t>33</a:t>
            </a:fld>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860126815"/>
              </p:ext>
            </p:extLst>
          </p:nvPr>
        </p:nvGraphicFramePr>
        <p:xfrm>
          <a:off x="155505" y="1829316"/>
          <a:ext cx="8776297" cy="4229424"/>
        </p:xfrm>
        <a:graphic>
          <a:graphicData uri="http://schemas.openxmlformats.org/drawingml/2006/table">
            <a:tbl>
              <a:tblPr firstRow="1" firstCol="1" bandRow="1">
                <a:tableStyleId>{5C22544A-7EE6-4342-B048-85BDC9FD1C3A}</a:tableStyleId>
              </a:tblPr>
              <a:tblGrid>
                <a:gridCol w="581854"/>
                <a:gridCol w="944036"/>
                <a:gridCol w="1205161"/>
                <a:gridCol w="602581"/>
                <a:gridCol w="524828"/>
                <a:gridCol w="359605"/>
                <a:gridCol w="476233"/>
                <a:gridCol w="495671"/>
                <a:gridCol w="631738"/>
                <a:gridCol w="544266"/>
                <a:gridCol w="476233"/>
                <a:gridCol w="369324"/>
                <a:gridCol w="272133"/>
                <a:gridCol w="573424"/>
                <a:gridCol w="369324"/>
                <a:gridCol w="349886"/>
              </a:tblGrid>
              <a:tr h="517087">
                <a:tc gridSpan="16">
                  <a:txBody>
                    <a:bodyPr/>
                    <a:lstStyle/>
                    <a:p>
                      <a:pPr marL="0" lvl="1" indent="0">
                        <a:lnSpc>
                          <a:spcPct val="115000"/>
                        </a:lnSpc>
                        <a:spcAft>
                          <a:spcPts val="0"/>
                        </a:spcAft>
                      </a:pPr>
                      <a:r>
                        <a:rPr lang="en-IN" sz="1100" dirty="0" smtClean="0">
                          <a:effectLst/>
                          <a:latin typeface="+mj-lt"/>
                          <a:ea typeface="Verdana" pitchFamily="34" charset="0"/>
                          <a:cs typeface="Verdana" pitchFamily="34" charset="0"/>
                        </a:rPr>
                        <a:t>Name </a:t>
                      </a:r>
                      <a:r>
                        <a:rPr lang="en-IN" sz="1100" dirty="0">
                          <a:effectLst/>
                          <a:latin typeface="+mj-lt"/>
                          <a:ea typeface="Verdana" pitchFamily="34" charset="0"/>
                          <a:cs typeface="Verdana" pitchFamily="34" charset="0"/>
                        </a:rPr>
                        <a:t>of the MNE Group :</a:t>
                      </a:r>
                    </a:p>
                    <a:p>
                      <a:pPr marL="0" lvl="1" indent="0">
                        <a:lnSpc>
                          <a:spcPct val="115000"/>
                        </a:lnSpc>
                        <a:spcAft>
                          <a:spcPts val="0"/>
                        </a:spcAft>
                        <a:tabLst/>
                      </a:pPr>
                      <a:r>
                        <a:rPr lang="en-IN" sz="1100" dirty="0" smtClean="0">
                          <a:effectLst/>
                          <a:latin typeface="+mj-lt"/>
                          <a:ea typeface="Verdana" pitchFamily="34" charset="0"/>
                          <a:cs typeface="Verdana" pitchFamily="34" charset="0"/>
                        </a:rPr>
                        <a:t>Fiscal </a:t>
                      </a:r>
                      <a:r>
                        <a:rPr lang="en-IN" sz="1100" dirty="0">
                          <a:effectLst/>
                          <a:latin typeface="+mj-lt"/>
                          <a:ea typeface="Verdana" pitchFamily="34" charset="0"/>
                          <a:cs typeface="Verdana" pitchFamily="34" charset="0"/>
                        </a:rPr>
                        <a:t>Year Concerned: </a:t>
                      </a:r>
                    </a:p>
                  </a:txBody>
                  <a:tcPr marL="46651" marR="37321" marT="27989" marB="46649" anchor="ctr">
                    <a:solidFill>
                      <a:schemeClr val="accent6"/>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nSpc>
                          <a:spcPct val="115000"/>
                        </a:lnSpc>
                        <a:spcAft>
                          <a:spcPts val="0"/>
                        </a:spcAft>
                      </a:pPr>
                      <a:endParaRPr lang="en-IN" sz="1000" dirty="0">
                        <a:effectLst/>
                        <a:latin typeface="Calibri"/>
                        <a:ea typeface="Calibri"/>
                        <a:cs typeface="Times New Roman"/>
                      </a:endParaRPr>
                    </a:p>
                  </a:txBody>
                  <a:tcPr marL="45720" marR="36576" marT="64008" marB="0">
                    <a:solidFill>
                      <a:schemeClr val="accent6"/>
                    </a:solidFill>
                  </a:tcPr>
                </a:tc>
                <a:tc hMerge="1">
                  <a:txBody>
                    <a:bodyPr/>
                    <a:lstStyle/>
                    <a:p>
                      <a:pPr>
                        <a:lnSpc>
                          <a:spcPct val="115000"/>
                        </a:lnSpc>
                        <a:spcAft>
                          <a:spcPts val="0"/>
                        </a:spcAft>
                      </a:pPr>
                      <a:endParaRPr lang="en-IN" sz="1000" dirty="0">
                        <a:effectLst/>
                        <a:latin typeface="Calibri"/>
                        <a:ea typeface="Calibri"/>
                        <a:cs typeface="Times New Roman"/>
                      </a:endParaRPr>
                    </a:p>
                  </a:txBody>
                  <a:tcPr marL="45720" marR="36576" marT="64008" marB="0">
                    <a:solidFill>
                      <a:schemeClr val="accent6"/>
                    </a:solidFill>
                  </a:tcPr>
                </a:tc>
                <a:tc hMerge="1">
                  <a:txBody>
                    <a:bodyPr/>
                    <a:lstStyle/>
                    <a:p>
                      <a:pPr>
                        <a:lnSpc>
                          <a:spcPct val="115000"/>
                        </a:lnSpc>
                        <a:spcAft>
                          <a:spcPts val="0"/>
                        </a:spcAft>
                      </a:pPr>
                      <a:endParaRPr lang="en-IN" sz="1000" dirty="0">
                        <a:effectLst/>
                        <a:latin typeface="Calibri"/>
                        <a:ea typeface="Calibri"/>
                        <a:cs typeface="Times New Roman"/>
                      </a:endParaRPr>
                    </a:p>
                  </a:txBody>
                  <a:tcPr marL="45720" marR="36576" marT="64008" marB="0">
                    <a:solidFill>
                      <a:schemeClr val="accent6"/>
                    </a:solidFill>
                  </a:tcPr>
                </a:tc>
                <a:tc hMerge="1">
                  <a:txBody>
                    <a:bodyPr/>
                    <a:lstStyle/>
                    <a:p>
                      <a:pPr>
                        <a:lnSpc>
                          <a:spcPct val="115000"/>
                        </a:lnSpc>
                        <a:spcAft>
                          <a:spcPts val="0"/>
                        </a:spcAft>
                      </a:pPr>
                      <a:endParaRPr lang="en-IN" sz="1000" dirty="0">
                        <a:effectLst/>
                        <a:latin typeface="Calibri"/>
                        <a:ea typeface="Calibri"/>
                        <a:cs typeface="Times New Roman"/>
                      </a:endParaRPr>
                    </a:p>
                  </a:txBody>
                  <a:tcPr marL="45720" marR="36576" marT="64008" marB="0">
                    <a:solidFill>
                      <a:schemeClr val="accent6"/>
                    </a:solidFill>
                  </a:tcPr>
                </a:tc>
                <a:tc hMerge="1">
                  <a:txBody>
                    <a:bodyPr/>
                    <a:lstStyle/>
                    <a:p>
                      <a:pPr>
                        <a:lnSpc>
                          <a:spcPct val="115000"/>
                        </a:lnSpc>
                        <a:spcAft>
                          <a:spcPts val="0"/>
                        </a:spcAft>
                      </a:pPr>
                      <a:endParaRPr lang="en-IN" sz="1000" dirty="0">
                        <a:effectLst/>
                        <a:latin typeface="Calibri"/>
                        <a:ea typeface="Calibri"/>
                        <a:cs typeface="Times New Roman"/>
                      </a:endParaRPr>
                    </a:p>
                  </a:txBody>
                  <a:tcPr marL="45720" marR="36576" marT="64008" marB="0">
                    <a:solidFill>
                      <a:schemeClr val="accent6"/>
                    </a:solidFill>
                  </a:tcPr>
                </a:tc>
                <a:tc hMerge="1">
                  <a:txBody>
                    <a:bodyPr/>
                    <a:lstStyle/>
                    <a:p>
                      <a:pPr>
                        <a:lnSpc>
                          <a:spcPct val="115000"/>
                        </a:lnSpc>
                        <a:spcAft>
                          <a:spcPts val="0"/>
                        </a:spcAft>
                      </a:pPr>
                      <a:endParaRPr lang="en-IN" sz="1000" dirty="0">
                        <a:effectLst/>
                        <a:latin typeface="Calibri"/>
                        <a:ea typeface="Calibri"/>
                        <a:cs typeface="Times New Roman"/>
                      </a:endParaRPr>
                    </a:p>
                  </a:txBody>
                  <a:tcPr marL="45720" marR="36576" marT="64008" marB="0">
                    <a:solidFill>
                      <a:schemeClr val="accent6"/>
                    </a:solidFill>
                  </a:tcPr>
                </a:tc>
              </a:tr>
              <a:tr h="253458">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1100" dirty="0" smtClean="0">
                          <a:solidFill>
                            <a:schemeClr val="bg1"/>
                          </a:solidFill>
                          <a:effectLst/>
                          <a:latin typeface="+mj-lt"/>
                          <a:ea typeface="Verdana" pitchFamily="34" charset="0"/>
                          <a:cs typeface="Verdana" pitchFamily="34" charset="0"/>
                        </a:rPr>
                        <a:t>Tax Juris-diction </a:t>
                      </a:r>
                    </a:p>
                    <a:p>
                      <a:pPr>
                        <a:lnSpc>
                          <a:spcPct val="115000"/>
                        </a:lnSpc>
                        <a:spcAft>
                          <a:spcPts val="0"/>
                        </a:spcAft>
                      </a:pPr>
                      <a:endParaRPr lang="en-IN" sz="1100" dirty="0">
                        <a:solidFill>
                          <a:schemeClr val="bg1"/>
                        </a:solidFill>
                        <a:effectLst/>
                        <a:latin typeface="+mj-lt"/>
                        <a:ea typeface="Verdana" pitchFamily="34" charset="0"/>
                        <a:cs typeface="Verdana" pitchFamily="34" charset="0"/>
                      </a:endParaRPr>
                    </a:p>
                  </a:txBody>
                  <a:tcPr marL="46651" marR="37321" marT="27989" marB="46649" anchor="b"/>
                </a:tc>
                <a:tc rowSpan="2">
                  <a:txBody>
                    <a:bodyPr/>
                    <a:lstStyle/>
                    <a:p>
                      <a:pPr>
                        <a:lnSpc>
                          <a:spcPct val="115000"/>
                        </a:lnSpc>
                        <a:spcAft>
                          <a:spcPts val="0"/>
                        </a:spcAft>
                      </a:pPr>
                      <a:r>
                        <a:rPr lang="en-IN" sz="1100" b="1" dirty="0" smtClean="0">
                          <a:solidFill>
                            <a:schemeClr val="bg1"/>
                          </a:solidFill>
                          <a:effectLst/>
                          <a:latin typeface="+mj-lt"/>
                          <a:ea typeface="Verdana" pitchFamily="34" charset="0"/>
                          <a:cs typeface="Verdana" pitchFamily="34" charset="0"/>
                        </a:rPr>
                        <a:t>Constituent entities resident in the Tax</a:t>
                      </a:r>
                      <a:r>
                        <a:rPr lang="en-IN" sz="1100" b="1" baseline="0" dirty="0" smtClean="0">
                          <a:solidFill>
                            <a:schemeClr val="bg1"/>
                          </a:solidFill>
                          <a:effectLst/>
                          <a:latin typeface="+mj-lt"/>
                          <a:ea typeface="Verdana" pitchFamily="34" charset="0"/>
                          <a:cs typeface="Verdana" pitchFamily="34" charset="0"/>
                        </a:rPr>
                        <a:t> Jurisdiction</a:t>
                      </a:r>
                      <a:endParaRPr lang="en-IN" sz="1100" b="1" dirty="0">
                        <a:solidFill>
                          <a:schemeClr val="bg1"/>
                        </a:solidFill>
                        <a:effectLst/>
                        <a:latin typeface="+mj-lt"/>
                        <a:ea typeface="Verdana" pitchFamily="34" charset="0"/>
                        <a:cs typeface="Verdana" pitchFamily="34" charset="0"/>
                      </a:endParaRPr>
                    </a:p>
                  </a:txBody>
                  <a:tcPr marL="46651" marR="37321" marT="27989" marB="46649" anchor="b">
                    <a:lnR w="9525" cap="flat" cmpd="sng" algn="ctr">
                      <a:solidFill>
                        <a:schemeClr val="bg1"/>
                      </a:solidFill>
                      <a:prstDash val="solid"/>
                      <a:round/>
                      <a:headEnd type="none" w="med" len="med"/>
                      <a:tailEnd type="none" w="med" len="med"/>
                    </a:lnR>
                    <a:solidFill>
                      <a:schemeClr val="accent1"/>
                    </a:solidFill>
                  </a:tcPr>
                </a:tc>
                <a:tc rowSpan="2">
                  <a:txBody>
                    <a:bodyPr/>
                    <a:lstStyle/>
                    <a:p>
                      <a:pPr algn="l">
                        <a:lnSpc>
                          <a:spcPct val="115000"/>
                        </a:lnSpc>
                        <a:spcAft>
                          <a:spcPts val="0"/>
                        </a:spcAft>
                      </a:pPr>
                      <a:r>
                        <a:rPr lang="en-IN" sz="1100" b="1" dirty="0" smtClean="0">
                          <a:solidFill>
                            <a:schemeClr val="bg1"/>
                          </a:solidFill>
                          <a:effectLst/>
                          <a:latin typeface="+mj-lt"/>
                          <a:ea typeface="Verdana" pitchFamily="34" charset="0"/>
                          <a:cs typeface="Verdana" pitchFamily="34" charset="0"/>
                        </a:rPr>
                        <a:t>Tax Jurisdiction of organisation or incorporation if different</a:t>
                      </a:r>
                      <a:r>
                        <a:rPr lang="en-IN" sz="1100" b="1" baseline="0" dirty="0" smtClean="0">
                          <a:solidFill>
                            <a:schemeClr val="bg1"/>
                          </a:solidFill>
                          <a:effectLst/>
                          <a:latin typeface="+mj-lt"/>
                          <a:ea typeface="Verdana" pitchFamily="34" charset="0"/>
                          <a:cs typeface="Verdana" pitchFamily="34" charset="0"/>
                        </a:rPr>
                        <a:t> from Tax Jurisdiction of Residence</a:t>
                      </a:r>
                      <a:endParaRPr lang="en-IN" sz="1100" b="1" dirty="0">
                        <a:solidFill>
                          <a:schemeClr val="bg1"/>
                        </a:solidFill>
                        <a:effectLst/>
                        <a:latin typeface="+mj-lt"/>
                        <a:ea typeface="Verdana" pitchFamily="34" charset="0"/>
                        <a:cs typeface="Verdana" pitchFamily="34" charset="0"/>
                      </a:endParaRPr>
                    </a:p>
                  </a:txBody>
                  <a:tcPr marL="46651" marR="37321" marT="27989" marB="46649"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chemeClr val="accent1"/>
                    </a:solidFill>
                  </a:tcPr>
                </a:tc>
                <a:tc gridSpan="13">
                  <a:txBody>
                    <a:bodyPr/>
                    <a:lstStyle/>
                    <a:p>
                      <a:pPr>
                        <a:lnSpc>
                          <a:spcPct val="115000"/>
                        </a:lnSpc>
                        <a:spcAft>
                          <a:spcPts val="0"/>
                        </a:spcAft>
                      </a:pPr>
                      <a:r>
                        <a:rPr lang="en-IN" sz="1100" b="1" dirty="0" smtClean="0">
                          <a:solidFill>
                            <a:schemeClr val="bg1"/>
                          </a:solidFill>
                          <a:effectLst/>
                          <a:latin typeface="+mj-lt"/>
                          <a:ea typeface="Verdana" pitchFamily="34" charset="0"/>
                          <a:cs typeface="Verdana" pitchFamily="34" charset="0"/>
                        </a:rPr>
                        <a:t>Main</a:t>
                      </a:r>
                      <a:r>
                        <a:rPr lang="en-IN" sz="1100" b="1" baseline="0" dirty="0" smtClean="0">
                          <a:solidFill>
                            <a:schemeClr val="bg1"/>
                          </a:solidFill>
                          <a:effectLst/>
                          <a:latin typeface="+mj-lt"/>
                          <a:ea typeface="Verdana" pitchFamily="34" charset="0"/>
                          <a:cs typeface="Verdana" pitchFamily="34" charset="0"/>
                        </a:rPr>
                        <a:t> business activity(ies)</a:t>
                      </a:r>
                      <a:endParaRPr lang="en-IN" sz="1100" b="1" dirty="0">
                        <a:solidFill>
                          <a:schemeClr val="bg1"/>
                        </a:solidFill>
                        <a:effectLst/>
                        <a:latin typeface="+mj-lt"/>
                        <a:ea typeface="Verdana" pitchFamily="34" charset="0"/>
                        <a:cs typeface="Verdana" pitchFamily="34" charset="0"/>
                      </a:endParaRPr>
                    </a:p>
                  </a:txBody>
                  <a:tcPr marL="46651" marR="37321" marT="27989" marB="46649" anchor="b">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accent1"/>
                    </a:solidFill>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gn="l">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gn="l">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c hMerge="1">
                  <a:txBody>
                    <a:bodyPr/>
                    <a:lstStyle/>
                    <a:p>
                      <a:pPr>
                        <a:lnSpc>
                          <a:spcPct val="115000"/>
                        </a:lnSpc>
                        <a:spcAft>
                          <a:spcPts val="0"/>
                        </a:spcAft>
                      </a:pPr>
                      <a:endParaRPr lang="en-IN" sz="1000" b="1" dirty="0">
                        <a:effectLst/>
                        <a:latin typeface="Calibri"/>
                        <a:ea typeface="Calibri"/>
                        <a:cs typeface="Times New Roman"/>
                      </a:endParaRPr>
                    </a:p>
                  </a:txBody>
                  <a:tcPr marL="45720" marR="36576" marT="64008" marB="0" anchor="b">
                    <a:lnB w="9525" cap="flat" cmpd="sng" algn="ctr">
                      <a:solidFill>
                        <a:schemeClr val="bg1"/>
                      </a:solidFill>
                      <a:prstDash val="solid"/>
                      <a:round/>
                      <a:headEnd type="none" w="med" len="med"/>
                      <a:tailEnd type="none" w="med" len="med"/>
                    </a:lnB>
                  </a:tcPr>
                </a:tc>
              </a:tr>
              <a:tr h="1612812">
                <a:tc vMerge="1">
                  <a:txBody>
                    <a:bodyPr/>
                    <a:lstStyle/>
                    <a:p>
                      <a:pPr>
                        <a:lnSpc>
                          <a:spcPct val="115000"/>
                        </a:lnSpc>
                        <a:spcAft>
                          <a:spcPts val="0"/>
                        </a:spcAft>
                      </a:pPr>
                      <a:endParaRPr lang="en-IN" sz="1200" dirty="0">
                        <a:effectLst/>
                        <a:latin typeface="Calibri"/>
                        <a:ea typeface="Calibri"/>
                        <a:cs typeface="Times New Roman"/>
                      </a:endParaRPr>
                    </a:p>
                  </a:txBody>
                  <a:tcPr marL="45720" marR="36576" marT="64008" marB="0" anchor="b">
                    <a:lnT w="9525" cap="flat" cmpd="sng" algn="ctr">
                      <a:solidFill>
                        <a:schemeClr val="bg1"/>
                      </a:solidFill>
                      <a:prstDash val="solid"/>
                      <a:round/>
                      <a:headEnd type="none" w="med" len="med"/>
                      <a:tailEnd type="none" w="med" len="med"/>
                    </a:lnT>
                  </a:tcPr>
                </a:tc>
                <a:tc vMerge="1">
                  <a:txBody>
                    <a:bodyPr/>
                    <a:lstStyle/>
                    <a:p>
                      <a:pPr>
                        <a:lnSpc>
                          <a:spcPct val="115000"/>
                        </a:lnSpc>
                        <a:spcAft>
                          <a:spcPts val="0"/>
                        </a:spcAft>
                      </a:pPr>
                      <a:endParaRPr lang="en-IN" sz="1200" b="1" dirty="0">
                        <a:effectLst/>
                        <a:latin typeface="Calibri"/>
                        <a:ea typeface="Calibri"/>
                        <a:cs typeface="Times New Roman"/>
                      </a:endParaRPr>
                    </a:p>
                  </a:txBody>
                  <a:tcPr marL="45720" marR="36576" marT="64008" marB="0" anchor="b">
                    <a:lnR w="9525" cap="flat" cmpd="sng" algn="ctr">
                      <a:solidFill>
                        <a:schemeClr val="bg1"/>
                      </a:solidFill>
                      <a:prstDash val="solid"/>
                      <a:round/>
                      <a:headEnd type="none" w="med" len="med"/>
                      <a:tailEnd type="none" w="med" len="med"/>
                    </a:lnR>
                  </a:tcPr>
                </a:tc>
                <a:tc vMerge="1">
                  <a:txBody>
                    <a:bodyPr/>
                    <a:lstStyle/>
                    <a:p>
                      <a:pPr algn="l">
                        <a:lnSpc>
                          <a:spcPct val="115000"/>
                        </a:lnSpc>
                        <a:spcAft>
                          <a:spcPts val="0"/>
                        </a:spcAft>
                      </a:pPr>
                      <a:endParaRPr lang="en-IN" sz="1200" dirty="0">
                        <a:effectLst/>
                        <a:latin typeface="Calibri"/>
                        <a:ea typeface="Calibri"/>
                        <a:cs typeface="Times New Roman"/>
                      </a:endParaRPr>
                    </a:p>
                  </a:txBody>
                  <a:tcPr marL="45720" marR="36576" marT="64008" marB="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Research and development</a:t>
                      </a:r>
                      <a:endParaRPr lang="en-IN" sz="1100" b="1" dirty="0">
                        <a:effectLst/>
                        <a:latin typeface="+mj-lt"/>
                        <a:ea typeface="Verdana" pitchFamily="34" charset="0"/>
                        <a:cs typeface="Verdana" pitchFamily="34" charset="0"/>
                      </a:endParaRPr>
                    </a:p>
                  </a:txBody>
                  <a:tcPr marL="46651" marR="37321" marT="27989" marB="46649" vert="vert27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Holding or managing intellectual property</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Purchasing or</a:t>
                      </a:r>
                      <a:r>
                        <a:rPr lang="en-IN" sz="1100" b="1" baseline="0" dirty="0" smtClean="0">
                          <a:effectLst/>
                          <a:latin typeface="+mj-lt"/>
                          <a:ea typeface="Verdana" pitchFamily="34" charset="0"/>
                          <a:cs typeface="Verdana" pitchFamily="34" charset="0"/>
                        </a:rPr>
                        <a:t> </a:t>
                      </a:r>
                      <a:r>
                        <a:rPr lang="en-IN" sz="1100" b="1" dirty="0" smtClean="0">
                          <a:effectLst/>
                          <a:latin typeface="+mj-lt"/>
                          <a:ea typeface="Verdana" pitchFamily="34" charset="0"/>
                          <a:cs typeface="Verdana" pitchFamily="34" charset="0"/>
                        </a:rPr>
                        <a:t>procurement</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l">
                        <a:lnSpc>
                          <a:spcPct val="115000"/>
                        </a:lnSpc>
                        <a:spcAft>
                          <a:spcPts val="0"/>
                        </a:spcAft>
                      </a:pPr>
                      <a:r>
                        <a:rPr lang="en-IN" sz="1100" b="1" dirty="0" smtClean="0">
                          <a:effectLst/>
                          <a:latin typeface="+mj-lt"/>
                          <a:ea typeface="Verdana" pitchFamily="34" charset="0"/>
                          <a:cs typeface="Verdana" pitchFamily="34" charset="0"/>
                        </a:rPr>
                        <a:t>Manufacturing or</a:t>
                      </a:r>
                      <a:r>
                        <a:rPr lang="en-IN" sz="1100" b="1" baseline="0" dirty="0" smtClean="0">
                          <a:effectLst/>
                          <a:latin typeface="+mj-lt"/>
                          <a:ea typeface="Verdana" pitchFamily="34" charset="0"/>
                          <a:cs typeface="Verdana" pitchFamily="34" charset="0"/>
                        </a:rPr>
                        <a:t> </a:t>
                      </a:r>
                      <a:r>
                        <a:rPr lang="en-IN" sz="1100" b="1" dirty="0" smtClean="0">
                          <a:effectLst/>
                          <a:latin typeface="+mj-lt"/>
                          <a:ea typeface="Verdana" pitchFamily="34" charset="0"/>
                          <a:cs typeface="Verdana" pitchFamily="34" charset="0"/>
                        </a:rPr>
                        <a:t>production</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l">
                        <a:lnSpc>
                          <a:spcPct val="115000"/>
                        </a:lnSpc>
                        <a:spcAft>
                          <a:spcPts val="0"/>
                        </a:spcAft>
                      </a:pPr>
                      <a:r>
                        <a:rPr lang="en-IN" sz="1100" b="1" dirty="0" smtClean="0">
                          <a:effectLst/>
                          <a:latin typeface="+mj-lt"/>
                          <a:ea typeface="Verdana" pitchFamily="34" charset="0"/>
                          <a:cs typeface="Verdana" pitchFamily="34" charset="0"/>
                        </a:rPr>
                        <a:t>Sales, marketing or distribution</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Administrative,</a:t>
                      </a:r>
                      <a:r>
                        <a:rPr lang="en-IN" sz="1100" b="1" baseline="0" dirty="0" smtClean="0">
                          <a:effectLst/>
                          <a:latin typeface="+mj-lt"/>
                          <a:ea typeface="Verdana" pitchFamily="34" charset="0"/>
                          <a:cs typeface="Verdana" pitchFamily="34" charset="0"/>
                        </a:rPr>
                        <a:t> management support services</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Provision of services to unrelated</a:t>
                      </a:r>
                      <a:r>
                        <a:rPr lang="en-IN" sz="1100" b="1" baseline="0" dirty="0" smtClean="0">
                          <a:effectLst/>
                          <a:latin typeface="+mj-lt"/>
                          <a:ea typeface="Verdana" pitchFamily="34" charset="0"/>
                          <a:cs typeface="Verdana" pitchFamily="34" charset="0"/>
                        </a:rPr>
                        <a:t> parties </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Internal group finance</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Regulated financial services</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Insurance</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Holding</a:t>
                      </a:r>
                      <a:r>
                        <a:rPr lang="en-IN" sz="1100" b="1" baseline="0" dirty="0" smtClean="0">
                          <a:effectLst/>
                          <a:latin typeface="+mj-lt"/>
                          <a:ea typeface="Verdana" pitchFamily="34" charset="0"/>
                          <a:cs typeface="Verdana" pitchFamily="34" charset="0"/>
                        </a:rPr>
                        <a:t> shares of other equity instruments</a:t>
                      </a:r>
                      <a:endParaRPr lang="en-IN" sz="1100" b="1"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r>
                        <a:rPr lang="en-GB" sz="1100" b="1" dirty="0" smtClean="0">
                          <a:latin typeface="+mj-lt"/>
                          <a:ea typeface="Verdana" pitchFamily="34" charset="0"/>
                          <a:cs typeface="Verdana" pitchFamily="34" charset="0"/>
                        </a:rPr>
                        <a:t>Dormant</a:t>
                      </a:r>
                      <a:endParaRPr lang="en-GB" sz="1100" b="1" dirty="0">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nSpc>
                          <a:spcPct val="115000"/>
                        </a:lnSpc>
                        <a:spcAft>
                          <a:spcPts val="0"/>
                        </a:spcAft>
                      </a:pPr>
                      <a:r>
                        <a:rPr lang="en-IN" sz="1100" b="1" dirty="0" smtClean="0">
                          <a:effectLst/>
                          <a:latin typeface="+mj-lt"/>
                          <a:ea typeface="Verdana" pitchFamily="34" charset="0"/>
                          <a:cs typeface="Verdana" pitchFamily="34" charset="0"/>
                        </a:rPr>
                        <a:t>Other</a:t>
                      </a:r>
                      <a:r>
                        <a:rPr lang="en-IN" sz="1100" b="1" baseline="30000" dirty="0" smtClean="0">
                          <a:effectLst/>
                          <a:latin typeface="+mj-lt"/>
                          <a:ea typeface="Verdana" pitchFamily="34" charset="0"/>
                          <a:cs typeface="Verdana" pitchFamily="34" charset="0"/>
                        </a:rPr>
                        <a:t>*</a:t>
                      </a:r>
                      <a:endParaRPr lang="en-IN" sz="1100" b="1" baseline="30000" dirty="0">
                        <a:effectLst/>
                        <a:latin typeface="+mj-lt"/>
                        <a:ea typeface="Verdana" pitchFamily="34" charset="0"/>
                        <a:cs typeface="Verdana" pitchFamily="34" charset="0"/>
                      </a:endParaRPr>
                    </a:p>
                  </a:txBody>
                  <a:tcPr marL="46651" marR="37321" marT="27989" marB="46649" vert="vert270" anchor="ctr">
                    <a:lnT w="9525" cap="flat" cmpd="sng" algn="ctr">
                      <a:solidFill>
                        <a:schemeClr val="bg1"/>
                      </a:solidFill>
                      <a:prstDash val="solid"/>
                      <a:round/>
                      <a:headEnd type="none" w="med" len="med"/>
                      <a:tailEnd type="none" w="med" len="med"/>
                    </a:lnT>
                    <a:solidFill>
                      <a:schemeClr val="tx2">
                        <a:lumMod val="40000"/>
                        <a:lumOff val="60000"/>
                      </a:schemeClr>
                    </a:solidFill>
                  </a:tcPr>
                </a:tc>
              </a:tr>
              <a:tr h="253458">
                <a:tc rowSpan="3">
                  <a:txBody>
                    <a:bodyPr/>
                    <a:lstStyle/>
                    <a:p>
                      <a:pPr>
                        <a:lnSpc>
                          <a:spcPct val="115000"/>
                        </a:lnSpc>
                        <a:spcAft>
                          <a:spcPts val="0"/>
                        </a:spcAft>
                      </a:pPr>
                      <a:endParaRPr lang="en-IN" sz="1100" dirty="0">
                        <a:solidFill>
                          <a:schemeClr val="bg1"/>
                        </a:solidFill>
                        <a:effectLst/>
                        <a:latin typeface="+mj-lt"/>
                        <a:ea typeface="Verdana" pitchFamily="34" charset="0"/>
                        <a:cs typeface="Verdana" pitchFamily="34" charset="0"/>
                      </a:endParaRPr>
                    </a:p>
                  </a:txBody>
                  <a:tcPr marL="46651" marR="37321" marT="27989" marB="46649"/>
                </a:tc>
                <a:tc>
                  <a:txBody>
                    <a:bodyPr/>
                    <a:lstStyle/>
                    <a:p>
                      <a:pPr>
                        <a:lnSpc>
                          <a:spcPct val="115000"/>
                        </a:lnSpc>
                        <a:spcAft>
                          <a:spcPts val="0"/>
                        </a:spcAft>
                      </a:pPr>
                      <a:r>
                        <a:rPr lang="en-IN" sz="1100" dirty="0" smtClean="0">
                          <a:effectLst/>
                          <a:latin typeface="+mj-lt"/>
                          <a:ea typeface="Verdana" pitchFamily="34" charset="0"/>
                          <a:cs typeface="Verdana" pitchFamily="34" charset="0"/>
                        </a:rPr>
                        <a:t>1.</a:t>
                      </a: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r>
              <a:tr h="289028">
                <a:tc vMerge="1">
                  <a:txBody>
                    <a:bodyPr/>
                    <a:lstStyle/>
                    <a:p>
                      <a:pPr>
                        <a:lnSpc>
                          <a:spcPct val="115000"/>
                        </a:lnSpc>
                        <a:spcAft>
                          <a:spcPts val="0"/>
                        </a:spcAft>
                      </a:pPr>
                      <a:endParaRPr lang="en-IN" sz="1000" dirty="0">
                        <a:solidFill>
                          <a:schemeClr val="bg1"/>
                        </a:solidFill>
                        <a:effectLst/>
                        <a:latin typeface="Verdana" pitchFamily="34" charset="0"/>
                        <a:ea typeface="Verdana" pitchFamily="34" charset="0"/>
                        <a:cs typeface="Verdana" pitchFamily="34" charset="0"/>
                      </a:endParaRPr>
                    </a:p>
                  </a:txBody>
                  <a:tcPr marL="45720" marR="36576" marT="27432">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IN" sz="1100" dirty="0" smtClean="0">
                          <a:effectLst/>
                          <a:latin typeface="+mj-lt"/>
                          <a:ea typeface="Verdana" pitchFamily="34" charset="0"/>
                          <a:cs typeface="Verdana" pitchFamily="34" charset="0"/>
                        </a:rPr>
                        <a:t>2.</a:t>
                      </a: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r>
              <a:tr h="289028">
                <a:tc vMerge="1">
                  <a:txBody>
                    <a:bodyPr/>
                    <a:lstStyle/>
                    <a:p>
                      <a:pPr>
                        <a:lnSpc>
                          <a:spcPct val="115000"/>
                        </a:lnSpc>
                        <a:spcAft>
                          <a:spcPts val="0"/>
                        </a:spcAft>
                      </a:pPr>
                      <a:endParaRPr lang="en-IN" sz="1000" dirty="0">
                        <a:solidFill>
                          <a:schemeClr val="bg1"/>
                        </a:solidFill>
                        <a:effectLst/>
                        <a:latin typeface="Verdana" pitchFamily="34" charset="0"/>
                        <a:ea typeface="Verdana" pitchFamily="34" charset="0"/>
                        <a:cs typeface="Verdana" pitchFamily="34" charset="0"/>
                      </a:endParaRPr>
                    </a:p>
                  </a:txBody>
                  <a:tcPr marL="45720" marR="36576" marT="27432">
                    <a:lnT w="9525" cap="flat" cmpd="sng" algn="ctr">
                      <a:solidFill>
                        <a:schemeClr val="bg1"/>
                      </a:solidFill>
                      <a:prstDash val="solid"/>
                      <a:round/>
                      <a:headEnd type="none" w="med" len="med"/>
                      <a:tailEnd type="none" w="med" len="med"/>
                    </a:lnT>
                  </a:tcPr>
                </a:tc>
                <a:tc>
                  <a:txBody>
                    <a:bodyPr/>
                    <a:lstStyle/>
                    <a:p>
                      <a:pPr>
                        <a:lnSpc>
                          <a:spcPct val="115000"/>
                        </a:lnSpc>
                        <a:spcAft>
                          <a:spcPts val="0"/>
                        </a:spcAft>
                      </a:pPr>
                      <a:r>
                        <a:rPr lang="en-IN" sz="1100" dirty="0" smtClean="0">
                          <a:effectLst/>
                          <a:latin typeface="+mj-lt"/>
                          <a:ea typeface="Verdana" pitchFamily="34" charset="0"/>
                          <a:cs typeface="Verdana" pitchFamily="34" charset="0"/>
                        </a:rPr>
                        <a:t>3.</a:t>
                      </a: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r>
              <a:tr h="287731">
                <a:tc rowSpan="3">
                  <a:txBody>
                    <a:bodyPr/>
                    <a:lstStyle/>
                    <a:p>
                      <a:pPr>
                        <a:lnSpc>
                          <a:spcPct val="115000"/>
                        </a:lnSpc>
                        <a:spcAft>
                          <a:spcPts val="0"/>
                        </a:spcAft>
                      </a:pPr>
                      <a:endParaRPr lang="en-IN" sz="1100" dirty="0">
                        <a:solidFill>
                          <a:schemeClr val="bg1"/>
                        </a:solidFill>
                        <a:effectLst/>
                        <a:latin typeface="+mj-lt"/>
                        <a:ea typeface="Verdana" pitchFamily="34" charset="0"/>
                        <a:cs typeface="Verdana" pitchFamily="34" charset="0"/>
                      </a:endParaRPr>
                    </a:p>
                  </a:txBody>
                  <a:tcPr marL="46651" marR="37321" marT="27989" marB="46649"/>
                </a:tc>
                <a:tc>
                  <a:txBody>
                    <a:bodyPr/>
                    <a:lstStyle/>
                    <a:p>
                      <a:pPr>
                        <a:lnSpc>
                          <a:spcPct val="115000"/>
                        </a:lnSpc>
                        <a:spcAft>
                          <a:spcPts val="0"/>
                        </a:spcAft>
                      </a:pPr>
                      <a:r>
                        <a:rPr lang="en-IN" sz="1100" dirty="0" smtClean="0">
                          <a:effectLst/>
                          <a:latin typeface="+mj-lt"/>
                          <a:ea typeface="Verdana" pitchFamily="34" charset="0"/>
                          <a:cs typeface="Verdana" pitchFamily="34" charset="0"/>
                        </a:rPr>
                        <a:t>1.</a:t>
                      </a: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B w="9525" cap="flat" cmpd="sng" algn="ctr">
                      <a:solidFill>
                        <a:schemeClr val="bg1"/>
                      </a:solidFill>
                      <a:prstDash val="solid"/>
                      <a:round/>
                      <a:headEnd type="none" w="med" len="med"/>
                      <a:tailEnd type="none" w="med" len="med"/>
                    </a:lnB>
                    <a:solidFill>
                      <a:srgbClr val="EBEBEC"/>
                    </a:solidFill>
                  </a:tcPr>
                </a:tc>
              </a:tr>
              <a:tr h="349445">
                <a:tc vMerge="1">
                  <a:txBody>
                    <a:bodyPr/>
                    <a:lstStyle/>
                    <a:p>
                      <a:pPr>
                        <a:lnSpc>
                          <a:spcPct val="115000"/>
                        </a:lnSpc>
                        <a:spcAft>
                          <a:spcPts val="0"/>
                        </a:spcAft>
                      </a:pPr>
                      <a:endParaRPr lang="en-IN" sz="1000" dirty="0">
                        <a:solidFill>
                          <a:schemeClr val="bg1"/>
                        </a:solidFill>
                        <a:effectLst/>
                        <a:latin typeface="Verdana" pitchFamily="34" charset="0"/>
                        <a:ea typeface="Verdana" pitchFamily="34" charset="0"/>
                        <a:cs typeface="Verdana" pitchFamily="34" charset="0"/>
                      </a:endParaRPr>
                    </a:p>
                  </a:txBody>
                  <a:tcPr marL="45720" marR="36576" marT="27432">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5000"/>
                        </a:lnSpc>
                        <a:spcAft>
                          <a:spcPts val="0"/>
                        </a:spcAft>
                      </a:pPr>
                      <a:r>
                        <a:rPr lang="en-IN" sz="1100" dirty="0" smtClean="0">
                          <a:effectLst/>
                          <a:latin typeface="+mj-lt"/>
                          <a:ea typeface="Verdana" pitchFamily="34" charset="0"/>
                          <a:cs typeface="Verdana" pitchFamily="34" charset="0"/>
                        </a:rPr>
                        <a:t>2.</a:t>
                      </a: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BEBEC"/>
                    </a:solidFill>
                  </a:tcPr>
                </a:tc>
              </a:tr>
              <a:tr h="349445">
                <a:tc vMerge="1">
                  <a:txBody>
                    <a:bodyPr/>
                    <a:lstStyle/>
                    <a:p>
                      <a:pPr>
                        <a:lnSpc>
                          <a:spcPct val="115000"/>
                        </a:lnSpc>
                        <a:spcAft>
                          <a:spcPts val="0"/>
                        </a:spcAft>
                      </a:pPr>
                      <a:endParaRPr lang="en-IN" sz="1000" dirty="0">
                        <a:solidFill>
                          <a:schemeClr val="bg1"/>
                        </a:solidFill>
                        <a:effectLst/>
                        <a:latin typeface="Verdana" pitchFamily="34" charset="0"/>
                        <a:ea typeface="Verdana" pitchFamily="34" charset="0"/>
                        <a:cs typeface="Verdana" pitchFamily="34" charset="0"/>
                      </a:endParaRPr>
                    </a:p>
                  </a:txBody>
                  <a:tcPr marL="45720" marR="36576" marT="27432">
                    <a:lnT w="9525" cap="flat" cmpd="sng" algn="ctr">
                      <a:solidFill>
                        <a:schemeClr val="bg1"/>
                      </a:solidFill>
                      <a:prstDash val="solid"/>
                      <a:round/>
                      <a:headEnd type="none" w="med" len="med"/>
                      <a:tailEnd type="none" w="med" len="med"/>
                    </a:lnT>
                  </a:tcPr>
                </a:tc>
                <a:tc>
                  <a:txBody>
                    <a:bodyPr/>
                    <a:lstStyle/>
                    <a:p>
                      <a:pPr>
                        <a:lnSpc>
                          <a:spcPct val="115000"/>
                        </a:lnSpc>
                        <a:spcAft>
                          <a:spcPts val="0"/>
                        </a:spcAft>
                      </a:pPr>
                      <a:r>
                        <a:rPr lang="en-IN" sz="1100" dirty="0" smtClean="0">
                          <a:effectLst/>
                          <a:latin typeface="+mj-lt"/>
                          <a:ea typeface="Verdana" pitchFamily="34" charset="0"/>
                          <a:cs typeface="Verdana" pitchFamily="34" charset="0"/>
                        </a:rPr>
                        <a:t>3.</a:t>
                      </a: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c>
                  <a:txBody>
                    <a:bodyPr/>
                    <a:lstStyle/>
                    <a:p>
                      <a:pPr>
                        <a:lnSpc>
                          <a:spcPct val="115000"/>
                        </a:lnSpc>
                        <a:spcAft>
                          <a:spcPts val="0"/>
                        </a:spcAft>
                      </a:pPr>
                      <a:endParaRPr lang="en-IN" sz="1100" dirty="0">
                        <a:effectLst/>
                        <a:latin typeface="+mj-lt"/>
                        <a:ea typeface="Verdana" pitchFamily="34" charset="0"/>
                        <a:cs typeface="Verdana" pitchFamily="34" charset="0"/>
                      </a:endParaRPr>
                    </a:p>
                  </a:txBody>
                  <a:tcPr marL="46651" marR="37321" marT="27989" marB="46649">
                    <a:lnT w="9525" cap="flat" cmpd="sng" algn="ctr">
                      <a:solidFill>
                        <a:schemeClr val="bg1"/>
                      </a:solidFill>
                      <a:prstDash val="solid"/>
                      <a:round/>
                      <a:headEnd type="none" w="med" len="med"/>
                      <a:tailEnd type="none" w="med" len="med"/>
                    </a:lnT>
                    <a:solidFill>
                      <a:srgbClr val="EBEBEC"/>
                    </a:solidFill>
                  </a:tcPr>
                </a:tc>
              </a:tr>
            </a:tbl>
          </a:graphicData>
        </a:graphic>
      </p:graphicFrame>
      <p:sp>
        <p:nvSpPr>
          <p:cNvPr id="10" name="Content Placeholder 2"/>
          <p:cNvSpPr txBox="1">
            <a:spLocks/>
          </p:cNvSpPr>
          <p:nvPr/>
        </p:nvSpPr>
        <p:spPr bwMode="auto">
          <a:xfrm>
            <a:off x="121489" y="6138528"/>
            <a:ext cx="8635369"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800" baseline="0">
                <a:solidFill>
                  <a:schemeClr val="tx1"/>
                </a:solidFill>
                <a:latin typeface="Verdana" pitchFamily="34" charset="0"/>
                <a:ea typeface="Verdana" pitchFamily="34" charset="0"/>
                <a:cs typeface="Verdana" pitchFamily="34" charset="0"/>
              </a:defRPr>
            </a:lvl1pPr>
            <a:lvl2pPr marL="193675" indent="-192088" algn="l" defTabSz="895350" rtl="0" eaLnBrk="1" fontAlgn="base" hangingPunct="1">
              <a:spcBef>
                <a:spcPct val="0"/>
              </a:spcBef>
              <a:spcAft>
                <a:spcPct val="0"/>
              </a:spcAft>
              <a:buClr>
                <a:schemeClr val="accent6">
                  <a:lumMod val="75000"/>
                </a:schemeClr>
              </a:buClr>
              <a:buSzPct val="125000"/>
              <a:buFont typeface="Arial" charset="0"/>
              <a:buChar char="▪"/>
              <a:defRPr sz="1800" baseline="0">
                <a:solidFill>
                  <a:schemeClr val="tx1"/>
                </a:solidFill>
                <a:latin typeface="Verdana" pitchFamily="34" charset="0"/>
                <a:ea typeface="Verdana" pitchFamily="34" charset="0"/>
                <a:cs typeface="Verdana" pitchFamily="34" charset="0"/>
              </a:defRPr>
            </a:lvl2pPr>
            <a:lvl3pPr marL="457200" indent="-261938" algn="l" defTabSz="895350" rtl="0" eaLnBrk="1" fontAlgn="base" hangingPunct="1">
              <a:spcBef>
                <a:spcPct val="0"/>
              </a:spcBef>
              <a:spcAft>
                <a:spcPct val="0"/>
              </a:spcAft>
              <a:buClr>
                <a:schemeClr val="accent6">
                  <a:lumMod val="75000"/>
                </a:schemeClr>
              </a:buClr>
              <a:buSzPct val="120000"/>
              <a:buFont typeface="Arial" charset="0"/>
              <a:buChar char="–"/>
              <a:defRPr sz="1800" baseline="0">
                <a:solidFill>
                  <a:schemeClr val="tx1"/>
                </a:solidFill>
                <a:latin typeface="Verdana" pitchFamily="34" charset="0"/>
                <a:ea typeface="Verdana" pitchFamily="34" charset="0"/>
                <a:cs typeface="Verdana" pitchFamily="34" charset="0"/>
              </a:defRPr>
            </a:lvl3pPr>
            <a:lvl4pPr marL="614363" indent="-155575" algn="l" defTabSz="895350" rtl="0" eaLnBrk="1" fontAlgn="base" hangingPunct="1">
              <a:spcBef>
                <a:spcPct val="0"/>
              </a:spcBef>
              <a:spcAft>
                <a:spcPct val="0"/>
              </a:spcAft>
              <a:buClr>
                <a:schemeClr val="accent6">
                  <a:lumMod val="75000"/>
                </a:schemeClr>
              </a:buClr>
              <a:buSzPct val="120000"/>
              <a:buFont typeface="Arial" charset="0"/>
              <a:buChar char="▫"/>
              <a:defRPr sz="1800" baseline="0">
                <a:solidFill>
                  <a:schemeClr val="tx1"/>
                </a:solidFill>
                <a:latin typeface="Verdana" pitchFamily="34" charset="0"/>
                <a:ea typeface="Verdana" pitchFamily="34" charset="0"/>
                <a:cs typeface="Verdana" pitchFamily="34" charset="0"/>
              </a:defRPr>
            </a:lvl4pPr>
            <a:lvl5pPr marL="749808" indent="-130175" algn="l" defTabSz="895350" rtl="0" eaLnBrk="1" fontAlgn="base" hangingPunct="1">
              <a:spcBef>
                <a:spcPct val="0"/>
              </a:spcBef>
              <a:spcAft>
                <a:spcPct val="0"/>
              </a:spcAft>
              <a:buClr>
                <a:schemeClr val="accent6">
                  <a:lumMod val="75000"/>
                </a:schemeClr>
              </a:buClr>
              <a:buSzPct val="89000"/>
              <a:buFont typeface="Arial" charset="0"/>
              <a:buChar char="-"/>
              <a:defRPr sz="1800" baseline="0">
                <a:solidFill>
                  <a:schemeClr val="tx1"/>
                </a:solidFill>
                <a:latin typeface="Verdana" pitchFamily="34" charset="0"/>
                <a:ea typeface="Verdana" pitchFamily="34" charset="0"/>
                <a:cs typeface="Verdana" pitchFamily="34" charset="0"/>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dirty="0">
                <a:latin typeface="+mj-lt"/>
              </a:rPr>
              <a:t>* Please specify the nature of the activity of the constituent entity in the “additional information” section</a:t>
            </a:r>
          </a:p>
        </p:txBody>
      </p:sp>
    </p:spTree>
    <p:extLst>
      <p:ext uri="{BB962C8B-B14F-4D97-AF65-F5344CB8AC3E}">
        <p14:creationId xmlns:p14="http://schemas.microsoft.com/office/powerpoint/2010/main" val="285205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Final model template key contents </a:t>
            </a:r>
            <a:r>
              <a:rPr lang="en-US" dirty="0" smtClean="0"/>
              <a:t>(3/3)</a:t>
            </a:r>
            <a:endParaRPr lang="en-GB" dirty="0"/>
          </a:p>
        </p:txBody>
      </p:sp>
      <p:sp>
        <p:nvSpPr>
          <p:cNvPr id="3" name="Content Placeholder 2"/>
          <p:cNvSpPr>
            <a:spLocks noGrp="1"/>
          </p:cNvSpPr>
          <p:nvPr>
            <p:ph idx="1"/>
          </p:nvPr>
        </p:nvSpPr>
        <p:spPr/>
        <p:txBody>
          <a:bodyPr/>
          <a:lstStyle/>
          <a:p>
            <a:r>
              <a:rPr lang="en-US" dirty="0" smtClean="0"/>
              <a:t>Table 3 Additional Information </a:t>
            </a:r>
          </a:p>
        </p:txBody>
      </p:sp>
      <p:sp>
        <p:nvSpPr>
          <p:cNvPr id="4" name="Slide Number Placeholder 3"/>
          <p:cNvSpPr>
            <a:spLocks noGrp="1"/>
          </p:cNvSpPr>
          <p:nvPr>
            <p:ph type="sldNum" sz="quarter" idx="12"/>
          </p:nvPr>
        </p:nvSpPr>
        <p:spPr/>
        <p:txBody>
          <a:bodyPr/>
          <a:lstStyle/>
          <a:p>
            <a:fld id="{C50CF8DF-2180-4200-9CB9-822E4CF74999}" type="slidenum">
              <a:rPr lang="en-IN" smtClean="0"/>
              <a:pPr/>
              <a:t>34</a:t>
            </a:fld>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2176985454"/>
              </p:ext>
            </p:extLst>
          </p:nvPr>
        </p:nvGraphicFramePr>
        <p:xfrm>
          <a:off x="612701" y="1744612"/>
          <a:ext cx="8321749" cy="2010734"/>
        </p:xfrm>
        <a:graphic>
          <a:graphicData uri="http://schemas.openxmlformats.org/drawingml/2006/table">
            <a:tbl>
              <a:tblPr firstRow="1" firstCol="1" bandRow="1">
                <a:tableStyleId>{5C22544A-7EE6-4342-B048-85BDC9FD1C3A}</a:tableStyleId>
              </a:tblPr>
              <a:tblGrid>
                <a:gridCol w="8321749"/>
              </a:tblGrid>
              <a:tr h="975931">
                <a:tc>
                  <a:txBody>
                    <a:bodyPr/>
                    <a:lstStyle/>
                    <a:p>
                      <a:pPr algn="l">
                        <a:lnSpc>
                          <a:spcPct val="115000"/>
                        </a:lnSpc>
                        <a:spcAft>
                          <a:spcPts val="0"/>
                        </a:spcAft>
                      </a:pPr>
                      <a:r>
                        <a:rPr lang="en-IN" sz="1600" dirty="0" smtClean="0">
                          <a:effectLst/>
                        </a:rPr>
                        <a:t>Name </a:t>
                      </a:r>
                      <a:r>
                        <a:rPr lang="en-IN" sz="1600" dirty="0">
                          <a:effectLst/>
                        </a:rPr>
                        <a:t>of the MNE Group:</a:t>
                      </a:r>
                    </a:p>
                    <a:p>
                      <a:pPr algn="l">
                        <a:lnSpc>
                          <a:spcPct val="115000"/>
                        </a:lnSpc>
                        <a:spcAft>
                          <a:spcPts val="0"/>
                        </a:spcAft>
                      </a:pPr>
                      <a:r>
                        <a:rPr lang="en-IN" sz="1600" dirty="0" smtClean="0">
                          <a:effectLst/>
                        </a:rPr>
                        <a:t>Fiscal </a:t>
                      </a:r>
                      <a:r>
                        <a:rPr lang="en-IN" sz="1600" dirty="0">
                          <a:effectLst/>
                        </a:rPr>
                        <a:t>Year Concerned:  </a:t>
                      </a:r>
                      <a:endParaRPr lang="en-IN" sz="1600" dirty="0">
                        <a:effectLst/>
                        <a:latin typeface="Calibri"/>
                        <a:ea typeface="Calibri"/>
                        <a:cs typeface="Times New Roman"/>
                      </a:endParaRPr>
                    </a:p>
                  </a:txBody>
                  <a:tcPr marL="68580" marR="68580" marT="0" marB="0" anchor="ctr">
                    <a:solidFill>
                      <a:schemeClr val="accent6"/>
                    </a:solidFill>
                  </a:tcPr>
                </a:tc>
              </a:tr>
              <a:tr h="1034803">
                <a:tc>
                  <a:txBody>
                    <a:bodyPr/>
                    <a:lstStyle/>
                    <a:p>
                      <a:pPr>
                        <a:lnSpc>
                          <a:spcPct val="115000"/>
                        </a:lnSpc>
                        <a:spcAft>
                          <a:spcPts val="0"/>
                        </a:spcAft>
                      </a:pPr>
                      <a:r>
                        <a:rPr lang="en-IN" sz="1600" dirty="0">
                          <a:effectLst/>
                        </a:rPr>
                        <a:t>Please include any further brief information or explanation you consider necessary or that would facilitate the understanding of compulsory information provided in country by country report </a:t>
                      </a:r>
                      <a:endParaRPr lang="en-IN"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965743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47312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p:nvPr/>
        </p:nvSpPr>
        <p:spPr>
          <a:xfrm>
            <a:off x="328666" y="1155033"/>
            <a:ext cx="8486668" cy="4950492"/>
          </a:xfrm>
          <a:prstGeom prst="roundRect">
            <a:avLst>
              <a:gd name="adj" fmla="val 200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dirty="0" smtClean="0"/>
              <a:t>Application of BEPS by Indian Court 	</a:t>
            </a:r>
            <a:endParaRPr lang="en-IN" dirty="0"/>
          </a:p>
        </p:txBody>
      </p:sp>
      <p:sp>
        <p:nvSpPr>
          <p:cNvPr id="3" name="Content Placeholder 2"/>
          <p:cNvSpPr>
            <a:spLocks noGrp="1"/>
          </p:cNvSpPr>
          <p:nvPr>
            <p:ph idx="1"/>
          </p:nvPr>
        </p:nvSpPr>
        <p:spPr>
          <a:xfrm>
            <a:off x="428625" y="1247775"/>
            <a:ext cx="8220075" cy="4708981"/>
          </a:xfrm>
        </p:spPr>
        <p:txBody>
          <a:bodyPr wrap="square" lIns="0" tIns="0" rIns="0" bIns="0">
            <a:spAutoFit/>
          </a:bodyPr>
          <a:lstStyle/>
          <a:p>
            <a:r>
              <a:rPr lang="en-IN" sz="3000" dirty="0" smtClean="0"/>
              <a:t>Additional Director of Income-tax, (International Taxation), Dehradun v. Baker Hughes Singapore Pte Ltd 57 taxmann.com 191 (Del)(ITAT)</a:t>
            </a:r>
          </a:p>
          <a:p>
            <a:r>
              <a:rPr lang="en-IN" sz="3000" dirty="0" smtClean="0"/>
              <a:t>“As for the BEPS considerations, base erosion and profit shifting is a tax policy consideration which is relevant for the process of law making, but it cannot have a role in the judicial decision making process because judicial process will infringe neutrality if it is to be swayed by such policy consideration”</a:t>
            </a:r>
            <a:endParaRPr lang="en-US" sz="3000" dirty="0"/>
          </a:p>
        </p:txBody>
      </p:sp>
      <p:sp>
        <p:nvSpPr>
          <p:cNvPr id="4" name="Slide Number Placeholder 3"/>
          <p:cNvSpPr>
            <a:spLocks noGrp="1"/>
          </p:cNvSpPr>
          <p:nvPr>
            <p:ph type="sldNum" sz="quarter" idx="12"/>
          </p:nvPr>
        </p:nvSpPr>
        <p:spPr/>
        <p:txBody>
          <a:bodyPr/>
          <a:lstStyle/>
          <a:p>
            <a:fld id="{C50CF8DF-2180-4200-9CB9-822E4CF74999}" type="slidenum">
              <a:rPr lang="en-IN" smtClean="0"/>
              <a:pPr/>
              <a:t>35</a:t>
            </a:fld>
            <a:endParaRPr lang="en-IN" dirty="0"/>
          </a:p>
        </p:txBody>
      </p:sp>
    </p:spTree>
    <p:extLst>
      <p:ext uri="{BB962C8B-B14F-4D97-AF65-F5344CB8AC3E}">
        <p14:creationId xmlns:p14="http://schemas.microsoft.com/office/powerpoint/2010/main" val="103306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0302014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ounded Rectangle 4"/>
          <p:cNvSpPr/>
          <p:nvPr/>
        </p:nvSpPr>
        <p:spPr>
          <a:xfrm>
            <a:off x="752475" y="1809751"/>
            <a:ext cx="7639050" cy="4029074"/>
          </a:xfrm>
          <a:prstGeom prst="roundRect">
            <a:avLst>
              <a:gd name="adj" fmla="val 200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52400" y="185738"/>
            <a:ext cx="8902700" cy="1231106"/>
          </a:xfrm>
        </p:spPr>
        <p:txBody>
          <a:bodyPr>
            <a:spAutoFit/>
          </a:bodyPr>
          <a:lstStyle/>
          <a:p>
            <a:r>
              <a:rPr lang="en-US" dirty="0" smtClean="0"/>
              <a:t>Indian Judiciary’s Role in solving International Tax Disputes</a:t>
            </a:r>
            <a:endParaRPr lang="en-US" dirty="0"/>
          </a:p>
        </p:txBody>
      </p:sp>
      <p:sp>
        <p:nvSpPr>
          <p:cNvPr id="3" name="Content Placeholder 2"/>
          <p:cNvSpPr>
            <a:spLocks noGrp="1"/>
          </p:cNvSpPr>
          <p:nvPr>
            <p:ph idx="1"/>
          </p:nvPr>
        </p:nvSpPr>
        <p:spPr>
          <a:xfrm>
            <a:off x="838200" y="2023794"/>
            <a:ext cx="7467600" cy="3600986"/>
          </a:xfrm>
        </p:spPr>
        <p:txBody>
          <a:bodyPr wrap="square">
            <a:spAutoFit/>
          </a:bodyPr>
          <a:lstStyle/>
          <a:p>
            <a:r>
              <a:rPr lang="en-US" sz="3000" dirty="0" smtClean="0"/>
              <a:t>Maximum International tax judgments from India, more than all countries put together</a:t>
            </a:r>
          </a:p>
          <a:p>
            <a:r>
              <a:rPr lang="en-US" sz="3000" dirty="0" smtClean="0"/>
              <a:t>Onerous responsibility on judiciary</a:t>
            </a:r>
          </a:p>
          <a:p>
            <a:r>
              <a:rPr lang="en-US" sz="3000" dirty="0" smtClean="0"/>
              <a:t>True for both domestic and international disputes</a:t>
            </a:r>
          </a:p>
          <a:p>
            <a:r>
              <a:rPr lang="en-US" sz="3000" dirty="0" smtClean="0"/>
              <a:t>Madras Bar Association vs. Union of India [368 ITR 42 (SC)]</a:t>
            </a:r>
            <a:endParaRPr lang="en-US" sz="3000" dirty="0"/>
          </a:p>
        </p:txBody>
      </p:sp>
      <p:sp>
        <p:nvSpPr>
          <p:cNvPr id="4" name="Slide Number Placeholder 3"/>
          <p:cNvSpPr>
            <a:spLocks noGrp="1"/>
          </p:cNvSpPr>
          <p:nvPr>
            <p:ph type="sldNum" sz="quarter" idx="12"/>
          </p:nvPr>
        </p:nvSpPr>
        <p:spPr/>
        <p:txBody>
          <a:bodyPr/>
          <a:lstStyle/>
          <a:p>
            <a:fld id="{C50CF8DF-2180-4200-9CB9-822E4CF74999}" type="slidenum">
              <a:rPr lang="en-IN" smtClean="0"/>
              <a:pPr/>
              <a:t>36</a:t>
            </a:fld>
            <a:endParaRPr lang="en-IN" dirty="0"/>
          </a:p>
        </p:txBody>
      </p:sp>
    </p:spTree>
    <p:extLst>
      <p:ext uri="{BB962C8B-B14F-4D97-AF65-F5344CB8AC3E}">
        <p14:creationId xmlns:p14="http://schemas.microsoft.com/office/powerpoint/2010/main" val="2811460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15045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smtClean="0"/>
              <a:t>International Association of Tax Judges (IATJ)</a:t>
            </a:r>
            <a:endParaRPr lang="en-US" dirty="0"/>
          </a:p>
        </p:txBody>
      </p:sp>
      <p:sp>
        <p:nvSpPr>
          <p:cNvPr id="4" name="Slide Number Placeholder 3"/>
          <p:cNvSpPr>
            <a:spLocks noGrp="1"/>
          </p:cNvSpPr>
          <p:nvPr>
            <p:ph type="sldNum" sz="quarter" idx="12"/>
          </p:nvPr>
        </p:nvSpPr>
        <p:spPr/>
        <p:txBody>
          <a:bodyPr/>
          <a:lstStyle/>
          <a:p>
            <a:fld id="{C50CF8DF-2180-4200-9CB9-822E4CF74999}" type="slidenum">
              <a:rPr lang="en-IN" smtClean="0"/>
              <a:t>37</a:t>
            </a:fld>
            <a:endParaRPr lang="en-IN" dirty="0"/>
          </a:p>
        </p:txBody>
      </p:sp>
      <p:sp>
        <p:nvSpPr>
          <p:cNvPr id="5" name="Rounded Rectangle 4"/>
          <p:cNvSpPr/>
          <p:nvPr/>
        </p:nvSpPr>
        <p:spPr>
          <a:xfrm>
            <a:off x="752475" y="1476376"/>
            <a:ext cx="7639050" cy="4029074"/>
          </a:xfrm>
          <a:prstGeom prst="roundRect">
            <a:avLst>
              <a:gd name="adj" fmla="val 2008"/>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971550" y="2022819"/>
            <a:ext cx="7200900" cy="2936188"/>
          </a:xfrm>
        </p:spPr>
        <p:txBody>
          <a:bodyPr wrap="square">
            <a:spAutoFit/>
          </a:bodyPr>
          <a:lstStyle/>
          <a:p>
            <a:r>
              <a:rPr lang="en-US" sz="2800" dirty="0" smtClean="0"/>
              <a:t>A forum for judges to share information, knowledge and an exchange of their views</a:t>
            </a:r>
          </a:p>
          <a:p>
            <a:r>
              <a:rPr lang="en-US" sz="2800" dirty="0" smtClean="0"/>
              <a:t>Held five general Assemblies till date</a:t>
            </a:r>
          </a:p>
          <a:p>
            <a:r>
              <a:rPr lang="en-US" sz="2800" dirty="0" smtClean="0"/>
              <a:t>Sixth Assembly in Lucerne, Switzerland, on September 4 and 5, 2015</a:t>
            </a:r>
          </a:p>
          <a:p>
            <a:r>
              <a:rPr lang="en-US" sz="2800" dirty="0" smtClean="0"/>
              <a:t>For more information: </a:t>
            </a:r>
            <a:r>
              <a:rPr lang="en-US" sz="2800" dirty="0" smtClean="0">
                <a:hlinkClick r:id="rId6"/>
              </a:rPr>
              <a:t>http://www.iatj.net/</a:t>
            </a:r>
            <a:r>
              <a:rPr lang="en-US" sz="2800" dirty="0" smtClean="0"/>
              <a:t> </a:t>
            </a:r>
            <a:endParaRPr lang="en-US" sz="2800" dirty="0"/>
          </a:p>
        </p:txBody>
      </p:sp>
    </p:spTree>
    <p:extLst>
      <p:ext uri="{BB962C8B-B14F-4D97-AF65-F5344CB8AC3E}">
        <p14:creationId xmlns:p14="http://schemas.microsoft.com/office/powerpoint/2010/main" val="1360816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21568" y="914400"/>
            <a:ext cx="1231432" cy="769441"/>
          </a:xfrm>
          <a:prstGeom prst="rect">
            <a:avLst/>
          </a:prstGeom>
          <a:noFill/>
        </p:spPr>
        <p:txBody>
          <a:bodyPr wrap="square" rtlCol="0">
            <a:spAutoFit/>
          </a:bodyPr>
          <a:lstStyle/>
          <a:p>
            <a:r>
              <a:rPr lang="en-US" sz="4400" b="1" dirty="0" smtClean="0"/>
              <a:t>IFA</a:t>
            </a:r>
            <a:r>
              <a:rPr lang="en-US" sz="4400" dirty="0" smtClean="0"/>
              <a:t> </a:t>
            </a:r>
            <a:endParaRPr lang="en-US" sz="4400" dirty="0"/>
          </a:p>
        </p:txBody>
      </p:sp>
      <p:sp>
        <p:nvSpPr>
          <p:cNvPr id="8" name="TextBox 7"/>
          <p:cNvSpPr txBox="1"/>
          <p:nvPr/>
        </p:nvSpPr>
        <p:spPr>
          <a:xfrm>
            <a:off x="762000" y="2209800"/>
            <a:ext cx="7891071" cy="2677656"/>
          </a:xfrm>
          <a:prstGeom prst="rect">
            <a:avLst/>
          </a:prstGeom>
          <a:noFill/>
        </p:spPr>
        <p:txBody>
          <a:bodyPr wrap="none" rtlCol="0">
            <a:spAutoFit/>
          </a:bodyPr>
          <a:lstStyle/>
          <a:p>
            <a:pPr marL="285750" indent="-285750">
              <a:buFont typeface="Arial" pitchFamily="34" charset="0"/>
              <a:buChar char="•"/>
            </a:pPr>
            <a:r>
              <a:rPr lang="en-US" sz="2800" dirty="0" smtClean="0"/>
              <a:t>Largest non </a:t>
            </a:r>
            <a:r>
              <a:rPr lang="en-US" sz="2800" dirty="0" err="1" smtClean="0"/>
              <a:t>sectoral</a:t>
            </a:r>
            <a:r>
              <a:rPr lang="en-US" sz="2800" dirty="0" smtClean="0"/>
              <a:t> tax organization in the world</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Established in 1938</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Signature annual congresses held across the world </a:t>
            </a:r>
          </a:p>
          <a:p>
            <a:r>
              <a:rPr lang="en-US" sz="2800" dirty="0"/>
              <a:t> </a:t>
            </a:r>
            <a:r>
              <a:rPr lang="en-US" sz="2800" dirty="0" smtClean="0"/>
              <a:t>    – 2014 Mumbai</a:t>
            </a:r>
            <a:endParaRPr lang="en-US" sz="2800" dirty="0"/>
          </a:p>
        </p:txBody>
      </p:sp>
    </p:spTree>
    <p:extLst>
      <p:ext uri="{BB962C8B-B14F-4D97-AF65-F5344CB8AC3E}">
        <p14:creationId xmlns:p14="http://schemas.microsoft.com/office/powerpoint/2010/main" val="131793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87799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ounded Rectangle 10"/>
          <p:cNvSpPr>
            <a:spLocks/>
          </p:cNvSpPr>
          <p:nvPr/>
        </p:nvSpPr>
        <p:spPr>
          <a:xfrm>
            <a:off x="265946" y="1104626"/>
            <a:ext cx="8621379" cy="5105674"/>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46" name="Title 1"/>
          <p:cNvSpPr>
            <a:spLocks noGrp="1"/>
          </p:cNvSpPr>
          <p:nvPr>
            <p:ph type="title"/>
          </p:nvPr>
        </p:nvSpPr>
        <p:spPr/>
        <p:txBody>
          <a:bodyPr/>
          <a:lstStyle/>
          <a:p>
            <a:r>
              <a:rPr lang="en-GB" dirty="0" smtClean="0"/>
              <a:t>Background</a:t>
            </a:r>
          </a:p>
        </p:txBody>
      </p:sp>
      <p:sp>
        <p:nvSpPr>
          <p:cNvPr id="2" name="Slide Number Placeholder 1"/>
          <p:cNvSpPr>
            <a:spLocks noGrp="1"/>
          </p:cNvSpPr>
          <p:nvPr>
            <p:ph type="sldNum" sz="quarter" idx="12"/>
          </p:nvPr>
        </p:nvSpPr>
        <p:spPr/>
        <p:txBody>
          <a:bodyPr/>
          <a:lstStyle/>
          <a:p>
            <a:fld id="{C50CF8DF-2180-4200-9CB9-822E4CF74999}" type="slidenum">
              <a:rPr lang="en-IN" smtClean="0"/>
              <a:pPr/>
              <a:t>3</a:t>
            </a:fld>
            <a:endParaRPr lang="en-IN" dirty="0"/>
          </a:p>
        </p:txBody>
      </p:sp>
      <p:sp>
        <p:nvSpPr>
          <p:cNvPr id="9" name="Content Placeholder 2"/>
          <p:cNvSpPr txBox="1">
            <a:spLocks/>
          </p:cNvSpPr>
          <p:nvPr/>
        </p:nvSpPr>
        <p:spPr>
          <a:xfrm>
            <a:off x="433638" y="1451809"/>
            <a:ext cx="5376612" cy="422269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dirty="0" smtClean="0">
                <a:solidFill>
                  <a:schemeClr val="tx2"/>
                </a:solidFill>
              </a:rPr>
              <a:t>July 2012	</a:t>
            </a:r>
          </a:p>
          <a:p>
            <a:r>
              <a:rPr lang="en-GB" sz="2800" dirty="0" smtClean="0"/>
              <a:t>Media coverage: ALP is broken</a:t>
            </a:r>
          </a:p>
          <a:p>
            <a:r>
              <a:rPr lang="en-GB" sz="2800" dirty="0" smtClean="0"/>
              <a:t>June: OECD CFA decision to diagnose BEPS</a:t>
            </a:r>
          </a:p>
          <a:p>
            <a:r>
              <a:rPr lang="en-GB" sz="2800" dirty="0" smtClean="0"/>
              <a:t>June: G20 leaders in Los Cabos </a:t>
            </a:r>
          </a:p>
          <a:p>
            <a:r>
              <a:rPr lang="en-GB" sz="2800" dirty="0" smtClean="0"/>
              <a:t>“We reiterate the need to prevent BEPS and we will follow with attention the on-going work of the OECD in this area”</a:t>
            </a:r>
          </a:p>
        </p:txBody>
      </p:sp>
      <p:sp>
        <p:nvSpPr>
          <p:cNvPr id="14" name="Rectangle 13"/>
          <p:cNvSpPr/>
          <p:nvPr/>
        </p:nvSpPr>
        <p:spPr>
          <a:xfrm>
            <a:off x="5983705" y="1176702"/>
            <a:ext cx="2847473" cy="4747848"/>
          </a:xfrm>
          <a:custGeom>
            <a:avLst/>
            <a:gdLst/>
            <a:ahLst/>
            <a:cxnLst/>
            <a:rect l="l" t="t" r="r" b="b"/>
            <a:pathLst>
              <a:path w="2791326" h="4636168">
                <a:moveTo>
                  <a:pt x="0" y="0"/>
                </a:moveTo>
                <a:lnTo>
                  <a:pt x="136356" y="0"/>
                </a:lnTo>
                <a:lnTo>
                  <a:pt x="970547" y="0"/>
                </a:lnTo>
                <a:lnTo>
                  <a:pt x="2654970" y="0"/>
                </a:lnTo>
                <a:cubicBezTo>
                  <a:pt x="2730277" y="0"/>
                  <a:pt x="2791326" y="61049"/>
                  <a:pt x="2791326" y="136356"/>
                </a:cubicBezTo>
                <a:lnTo>
                  <a:pt x="2791326" y="4499812"/>
                </a:lnTo>
                <a:cubicBezTo>
                  <a:pt x="2791326" y="4575119"/>
                  <a:pt x="2730277" y="4636168"/>
                  <a:pt x="2654970" y="4636168"/>
                </a:cubicBezTo>
                <a:lnTo>
                  <a:pt x="970547" y="4636168"/>
                </a:lnTo>
                <a:lnTo>
                  <a:pt x="136356" y="4636168"/>
                </a:lnTo>
                <a:lnTo>
                  <a:pt x="0" y="4636168"/>
                </a:lnTo>
                <a:lnTo>
                  <a:pt x="0" y="4499812"/>
                </a:lnTo>
                <a:lnTo>
                  <a:pt x="0" y="1363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45" name="Picture 2" descr="http://t1.gstatic.com/images?q=tbn:ANd9GcSrL3H2rJYmhidlcYgAJLlvU9EZlzgsUYgokkahGFFjCDVJNtSr1Q">
            <a:hlinkClick r:id="rId7"/>
          </p:cNvPr>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6032666" y="2110062"/>
            <a:ext cx="2749550" cy="2769448"/>
          </a:xfrm>
          <a:prstGeom prst="roundRect">
            <a:avLst>
              <a:gd name="adj" fmla="val 5873"/>
            </a:avLst>
          </a:prstGeom>
          <a:noFill/>
          <a:ln w="9525">
            <a:noFill/>
            <a:miter lim="800000"/>
            <a:headEnd/>
            <a:tailEnd/>
          </a:ln>
        </p:spPr>
      </p:pic>
    </p:spTree>
    <p:extLst>
      <p:ext uri="{BB962C8B-B14F-4D97-AF65-F5344CB8AC3E}">
        <p14:creationId xmlns:p14="http://schemas.microsoft.com/office/powerpoint/2010/main" val="73311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755674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170" name="Title 1"/>
          <p:cNvSpPr>
            <a:spLocks noGrp="1"/>
          </p:cNvSpPr>
          <p:nvPr>
            <p:ph type="title"/>
          </p:nvPr>
        </p:nvSpPr>
        <p:spPr/>
        <p:txBody>
          <a:bodyPr vert="horz" lIns="0" tIns="0" rIns="0" bIns="0" rtlCol="0" anchor="ctr">
            <a:normAutofit/>
          </a:bodyPr>
          <a:lstStyle/>
          <a:p>
            <a:r>
              <a:rPr lang="en-GB" dirty="0"/>
              <a:t>Background</a:t>
            </a:r>
          </a:p>
        </p:txBody>
      </p:sp>
      <p:sp>
        <p:nvSpPr>
          <p:cNvPr id="7172" name="AutoShape 7" descr="data:image/jpeg;base64,/9j/4AAQSkZJRgABAQAAAQABAAD/2wCEAAkGBhMSEBUTEhMWFBIWGBwaGBcXGRgdIBoYHBoYGhkcHBgcHCkfHhkkGhcWIC8gIycpLCwsGh83NjAqNSY3LCwBCQoKDgwOGg8PGjQkHCQ1KSw0LC4sLCwsKiovLCwtLywsLywsLCwsLCwvKSwqLCwsLCwsLCwsLSwsLCwsNCwsLP/AABEIAIEAXAMBIgACEQEDEQH/xAAbAAADAAMBAQAAAAAAAAAAAAAAAwQCBQYBB//EADsQAAIABAQDBQcCBQMFAAAAAAECAAMRIQQSMUEFUWETInGBkQYHMlOSodEjsRVCUmLBFHLwFhckguH/xAAZAQEBAQEBAQAAAAAAAAAAAAAAAgEEAwX/xAAjEQACAQQCAgIDAAAAAAAAAAAAARECITFREhNBYQORFFJx/9oADAMBAAIRAxEAPwD7jBBBABBBBABBBBABBBBABBBBABBBBAEeKx4SbLU6PW/UUp+8GFx4aZMln4kNuooP2hHtBIQyGZiFyAtmO1NfX8RoW4nRMHia0mTmRCu5zMBXyXXyjmqfyquylSvrD+snouLXs6PivGpOGCGc+QTHCKdsxBNzsKA3NhEg9r8LUDtQakiwY3FtAK325xrvb3GLLlLmwDY4sHARZbvQUFQcstwM1hemh8I1mGnV7dl4aZbyUmMuaXNbPNlsAmU5RnDAVFKsRyjpREYOmb2swop+sLiujaE0G2+3PaFy/bTBkMe2HcLBrNYqSG22INaabxzj4RpSmUeFymVcwXsxMCnMAT3AjBQQxB7xHdIroIiThUydInrMwayGXIwMqTNGczC3bDKRU6CoU1vcjWCgz+HaTParDrNeUz5WT4qg0Hw6kafELmm/KM09p8MwYrMDZVLGgbRQSdtaK1BvQxxOPmzp7rm4Wju1WzzZU6gqRYindbuCveNe7yjFeMGUGmvwkBmVlaZlmpUFCzBs0otlPw7mp0pGPBqzB2sr2swxp+oBUA6E0B0JZaqPWFj2zwd/1gAqhiSGAytWh0sDQgE6mKMPweQyKxlLUhWvU0tYVPKtIxPsrhL/APjy+8KNbUa353JN4p2ZKwbDDYlZih0NVOhv4aG+sNhciQqLlUAC9h1NT9yYZGGnJ+28mbPmYfCSzRZpZph5KmT7d7zNIlwHBDO4gcwph8HlSUNi1Fb1BoT/AOsQ4n2vxKgzDksCASlyLG19LfaMP+uZynulP6m7u9NLG9QNa8o5/wAig9Otn0eCNVw32lkTZYfOqHdWYCh89osHE5PzZf1r+Y9lUn5IhlMET/xGV81PqX8xiOKSfmy/rX8xvJbEMqjCdJVxRlDDkQCPQwkcTk/Nl2176/mAcTk/Nl/Wv5hyWxDKYIk/i0n50v61/MB4tI+dL+tfzDktiCuCJP4tI+dL+tfzB/GJHzpX1r+YckIZ8m7ZpgofhBuT/MRsOlYY7H4QBma9/sT06bxNJmkq5IoiAZbUiPh3Gi08oqhmzMGYnSllA8h+8fKamTqRsMTwuWQBOGaWtDTTMRW5pqBa2l49fiqzCVky6kC7U7o8/wARNPlMzZWAIr3i1fQAXLHlDu0APYgEM1yEsAo1qQN6iwucsSzRchp0xiXUrLAqbUzHahN8utY84dw5V7RyxIfukKNaEkX13blrDp+ZgE0PUUpysNtLepin/Trh8PQMKk0BIrT/AGjneJbsbBr5E5FDSiSWJzOFBoF0Vc2p38SYdNxpuiJyrsAKbk6QJI7BS4zM5GjECv8AcdPIRnIwcwgvMcFjsBUA7eloxxkIjGHlr8R77VzUqSF6Ha+9Iln8OWZl765VWgXprU3sIp7LIZjUZnKZQKUzNXbfKK66QvgvD8gzmhzDbTl8W8bMXMjwZYnD5vh0AofTlzhUuY6d1ZZNNbVv6HpDcbjZUpAJkzKa7ak9BCUx9QCFtGpW9ApxWKLgqUdxUWWwNdSSPzD5biRRZarn3CKO7zA69TCf9bL7LMKMD8OW9TY67+VrxU1USlAJjbAaV2/Ma9GIXwxFPaPmLOoAraiA1r0rEvCMQWxRFCU1B5nQCvKLJWCHZpKPwscxFaVFySQNqmw35RVM7OWFIpXmN+cS3kpI12KkP2lrubk0NANq7AG1ukV47BTJvZBmAAKs4FLZSCb1/aGPiBY71re99rGEysTUBWWhv50ND4ajXWsTLNsUMgLlrm9q6LyAXn4/aCVMczDLygJTWt/LoLesTYYN2mtVAsorr/kjn1iTi8wyxSVXtHYdTlv6akxkS4GLj8ZPJlMNFA7x6akCNevFHmFURciAUBNKncW2FK36Q/ia5R2Qpb4nayr/AJJ6CMZUxZaB1QuVooJBv5HrFrBnkmlSWqzmhAtcatyHQRYcXL56f2wt5hVGaYctzQeJuPGPEYgDLYU0pX1PODvkzB7PYth5MtCFZlzO4oAi9DsLDTpGeD4kjdzDS5jhbGY1dthmv5xqhjO3m9nLNLfFTuhRYBVP9oqSa9I3U/iPYAIq97QEAf49YupeCU/Iji2IMsBiwUk7nUaUHlWJ/Z6czznluTNFCwa9FBJoNL11B8aw/h3Be1rOnsHoTlpe1bGpGtOUbSUqohIAFQKGvKtLeZpEtpUukpTMkeIQIaFvAc4xOZmWlaFgbmmalK1rtSsUTZoM1VFAx72UcuZt4WrvDZEkdr2upA1a/oNIiTSjEouYZLUHpveIkSpMwqaBaLXWtqfsLRmsvIAVOoy3qdKaV/8AmkJxEzM2UOajWlzzoNhbWJVihMicpLTGUF81Lgkg8gDb0EZ8TmsaKGpX7cz4iMcLKUMTQhaWFTf+6++3rCON4i4K5mZQDSoAAJpU1609Tyi81E4Rlj5StkzVArUKL+Ftz4xgHb+U2HgIxkyHdhW5qefTenI/aPcTOCMVNumVjbrQfaNWjPZlwlZchsgX9Tu5iT/URtzsaQYzDVasxjW5CrsOZifEN3zQEj+Z+VDY+t4dwrDqqKaF5hqSXNAqn4c3XekU9krRbhZhCrQgSxYDT99RaoPjDpssSxmmOWOoAIsKbecRT8MWmBganrYUvSg5fe/SEcXx/wCqq5GmEaLQgHYE9NfSIiWXMIZwBCwnTlUl5hoK7IooL8yc32hk3GODQMi0H8xrTwVan1hGNmtLlFarLy1JYdfiCg722+0U4HCpLlKABmPxEEHz53/MH+wWjGYhFGdy5obaA+AF4jkO8rM2SsyZmbKzUCyxoKa7V9bwniWMaZRZZbMbZQKChtdvOL+HygZs29ZY7pJNakChv16dYrCuZlmCzZjElxUiwAsNq39IzwODLs5Y2YLWlLBSctDzufSI1nO5YsT2feuCRbWlttPvGcviDMRLlJmY1vWgFhr4WNIQ4sZJVh8dkLhaKBbnX8bw7D4ssoIoNj4xDMwxUkvZtSNj/wANY1JxroWAsK1pBUqrAlrJ9tne73BsCGVsppbNa2ltIJ3u/wAI1Kh6DYOQPQWjD234ViJ3ZGQgmKuYOhYC5AysA3dYih1Nq21h+B4biQO+VHdWqiY9CagkBgKqBRhUDePrP4aEk0kcnZVyg8f2CwpNaP8AUf2hI93GDvaZfX9Ropk8KxIJzOGGYmnbTR3dlqFtltfU0vrF3CcJNTN2jVqBQZ2e4LVarAEVBUZRYZesZ1UaK5PZq/8At7g8wYqxI0q1R6coD7vcH/SwHINTny8THSwQ6qNDk9nNL7vcIBZXHUOQfXXl6QuR7t8GgoFmUqTQuSKnoY6mCHVRocns5ge7rB5cuV6f7zbw5R7h/d7hUNV7UGgFe0bQaDwjpoIdVGhyeznZnsHhWYsysSdy0TTPdjgWNSjeTR1cEF8VCwhyewgggj0JCCCCACCCCACCCCACCCCACCCCAP/Z"/>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n-GB" dirty="0"/>
          </a:p>
        </p:txBody>
      </p:sp>
      <p:sp>
        <p:nvSpPr>
          <p:cNvPr id="2" name="Slide Number Placeholder 1"/>
          <p:cNvSpPr>
            <a:spLocks noGrp="1"/>
          </p:cNvSpPr>
          <p:nvPr>
            <p:ph type="sldNum" sz="quarter" idx="12"/>
          </p:nvPr>
        </p:nvSpPr>
        <p:spPr/>
        <p:txBody>
          <a:bodyPr/>
          <a:lstStyle/>
          <a:p>
            <a:fld id="{C50CF8DF-2180-4200-9CB9-822E4CF74999}" type="slidenum">
              <a:rPr lang="en-IN" smtClean="0"/>
              <a:t>4</a:t>
            </a:fld>
            <a:endParaRPr lang="en-IN" dirty="0"/>
          </a:p>
        </p:txBody>
      </p:sp>
      <p:sp>
        <p:nvSpPr>
          <p:cNvPr id="6" name="Rounded Rectangle 5"/>
          <p:cNvSpPr/>
          <p:nvPr/>
        </p:nvSpPr>
        <p:spPr>
          <a:xfrm>
            <a:off x="265946" y="1123950"/>
            <a:ext cx="8621379" cy="5162275"/>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2"/>
          <p:cNvSpPr txBox="1">
            <a:spLocks/>
          </p:cNvSpPr>
          <p:nvPr/>
        </p:nvSpPr>
        <p:spPr>
          <a:xfrm>
            <a:off x="324517" y="1182743"/>
            <a:ext cx="8504237" cy="489364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charset="0"/>
              <a:buNone/>
            </a:pPr>
            <a:r>
              <a:rPr lang="en-GB" sz="2400" b="1" dirty="0" smtClean="0">
                <a:solidFill>
                  <a:schemeClr val="tx2"/>
                </a:solidFill>
              </a:rPr>
              <a:t>November 2012</a:t>
            </a:r>
            <a:r>
              <a:rPr lang="en-GB" sz="2400" b="1" dirty="0" smtClean="0"/>
              <a:t>						</a:t>
            </a:r>
          </a:p>
          <a:p>
            <a:pPr>
              <a:spcBef>
                <a:spcPts val="0"/>
              </a:spcBef>
            </a:pPr>
            <a:r>
              <a:rPr lang="en-US" sz="2400" dirty="0" smtClean="0"/>
              <a:t>G20 Finance Ministers 4-5 November</a:t>
            </a:r>
            <a:br>
              <a:rPr lang="en-US" sz="2400" dirty="0" smtClean="0"/>
            </a:br>
            <a:r>
              <a:rPr lang="en-US" sz="2400" dirty="0" smtClean="0"/>
              <a:t>“We also welcome the work that the OECD is undertaking into the problem of base erosion and profit shifting and look forward to a </a:t>
            </a:r>
            <a:r>
              <a:rPr lang="en-US" sz="2400" b="1" u="sng" dirty="0" smtClean="0">
                <a:solidFill>
                  <a:schemeClr val="tx2"/>
                </a:solidFill>
              </a:rPr>
              <a:t>report about progress of the work at our next meeting.”</a:t>
            </a:r>
            <a:endParaRPr lang="en-GB" sz="2400" b="1" u="sng" dirty="0" smtClean="0">
              <a:solidFill>
                <a:schemeClr val="tx2"/>
              </a:solidFill>
            </a:endParaRPr>
          </a:p>
          <a:p>
            <a:pPr>
              <a:spcBef>
                <a:spcPts val="0"/>
              </a:spcBef>
            </a:pPr>
            <a:r>
              <a:rPr lang="en-GB" sz="2400" b="1" dirty="0" smtClean="0">
                <a:solidFill>
                  <a:schemeClr val="tx2"/>
                </a:solidFill>
              </a:rPr>
              <a:t>12-13 November</a:t>
            </a:r>
            <a:r>
              <a:rPr lang="en-GB" sz="2400" dirty="0" smtClean="0"/>
              <a:t>: Hearing Public Accounts Committee UK</a:t>
            </a:r>
          </a:p>
          <a:p>
            <a:pPr>
              <a:spcBef>
                <a:spcPts val="0"/>
              </a:spcBef>
            </a:pPr>
            <a:r>
              <a:rPr lang="en-GB" sz="2400" b="1" dirty="0" smtClean="0">
                <a:solidFill>
                  <a:schemeClr val="tx2"/>
                </a:solidFill>
              </a:rPr>
              <a:t>12- 14 November</a:t>
            </a:r>
            <a:r>
              <a:rPr lang="en-GB" sz="2400" b="1" dirty="0" smtClean="0"/>
              <a:t>: </a:t>
            </a:r>
            <a:r>
              <a:rPr lang="en-GB" sz="2400" dirty="0" smtClean="0"/>
              <a:t>Public Consultation on the Revised Intangibles Draft</a:t>
            </a:r>
            <a:br>
              <a:rPr lang="en-GB" sz="2400" dirty="0" smtClean="0"/>
            </a:br>
            <a:r>
              <a:rPr lang="en-GB" sz="2400" dirty="0" smtClean="0"/>
              <a:t>“OECD’s intangibles draft : WP6 delegates are uniformly of the view that legal ownership and bearing of costs related to intangibles development, taken separately or together, does not entitle an entity to retain the intangible related returns without more.”</a:t>
            </a:r>
          </a:p>
        </p:txBody>
      </p:sp>
    </p:spTree>
    <p:extLst>
      <p:ext uri="{BB962C8B-B14F-4D97-AF65-F5344CB8AC3E}">
        <p14:creationId xmlns:p14="http://schemas.microsoft.com/office/powerpoint/2010/main" val="270163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298610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ounded Rectangle 5"/>
          <p:cNvSpPr/>
          <p:nvPr/>
        </p:nvSpPr>
        <p:spPr>
          <a:xfrm>
            <a:off x="265946" y="990600"/>
            <a:ext cx="8621379" cy="5295625"/>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vert="horz" lIns="0" tIns="0" rIns="0" bIns="0" rtlCol="0" anchor="ctr">
            <a:normAutofit/>
          </a:bodyPr>
          <a:lstStyle/>
          <a:p>
            <a:r>
              <a:rPr lang="en-US" dirty="0"/>
              <a:t>What is </a:t>
            </a:r>
            <a:r>
              <a:rPr lang="en-US" dirty="0" smtClean="0"/>
              <a:t>BEPS? </a:t>
            </a:r>
            <a:endParaRPr lang="en-IN" dirty="0"/>
          </a:p>
        </p:txBody>
      </p:sp>
      <p:sp>
        <p:nvSpPr>
          <p:cNvPr id="3" name="Content Placeholder 2"/>
          <p:cNvSpPr>
            <a:spLocks noGrp="1"/>
          </p:cNvSpPr>
          <p:nvPr>
            <p:ph idx="1"/>
          </p:nvPr>
        </p:nvSpPr>
        <p:spPr>
          <a:xfrm>
            <a:off x="342900" y="1038225"/>
            <a:ext cx="8515350" cy="5194300"/>
          </a:xfrm>
        </p:spPr>
        <p:txBody>
          <a:bodyPr lIns="0" tIns="0" rIns="0" bIns="0">
            <a:normAutofit/>
          </a:bodyPr>
          <a:lstStyle/>
          <a:p>
            <a:pPr marL="342000" indent="-342000" fontAlgn="auto">
              <a:spcBef>
                <a:spcPts val="768"/>
              </a:spcBef>
              <a:spcAft>
                <a:spcPts val="0"/>
              </a:spcAft>
              <a:defRPr/>
            </a:pPr>
            <a:r>
              <a:rPr lang="en-GB" sz="2300" dirty="0">
                <a:latin typeface="Calibri" panose="020F0502020204030204" pitchFamily="34" charset="0"/>
              </a:rPr>
              <a:t>Core work of the OECD is to remove barriers to cross-border trade and investment through designing international standards to eliminate double taxation</a:t>
            </a:r>
          </a:p>
          <a:p>
            <a:pPr marL="342000" indent="-342000" fontAlgn="auto">
              <a:spcBef>
                <a:spcPts val="768"/>
              </a:spcBef>
              <a:spcAft>
                <a:spcPts val="0"/>
              </a:spcAft>
              <a:defRPr/>
            </a:pPr>
            <a:r>
              <a:rPr lang="en-GB" sz="2300" dirty="0">
                <a:latin typeface="Calibri" panose="020F0502020204030204" pitchFamily="34" charset="0"/>
              </a:rPr>
              <a:t>Many rules work well but some may have also resulted in double non-taxation</a:t>
            </a:r>
          </a:p>
          <a:p>
            <a:pPr marL="342000" indent="-342000" fontAlgn="auto">
              <a:spcBef>
                <a:spcPts val="768"/>
              </a:spcBef>
              <a:spcAft>
                <a:spcPts val="0"/>
              </a:spcAft>
              <a:defRPr/>
            </a:pPr>
            <a:r>
              <a:rPr lang="en-GB" sz="2300" dirty="0" smtClean="0">
                <a:latin typeface="Calibri" panose="020F0502020204030204" pitchFamily="34" charset="0"/>
              </a:rPr>
              <a:t>Governments </a:t>
            </a:r>
            <a:r>
              <a:rPr lang="en-GB" sz="2300" dirty="0">
                <a:latin typeface="Calibri" panose="020F0502020204030204" pitchFamily="34" charset="0"/>
              </a:rPr>
              <a:t>need resources and to ensure the fairness of the tax system</a:t>
            </a:r>
          </a:p>
          <a:p>
            <a:pPr marL="342000" indent="-342000" fontAlgn="auto">
              <a:spcBef>
                <a:spcPts val="768"/>
              </a:spcBef>
              <a:spcAft>
                <a:spcPts val="0"/>
              </a:spcAft>
              <a:defRPr/>
            </a:pPr>
            <a:r>
              <a:rPr lang="en-US" altLang="en-US" sz="2300" dirty="0">
                <a:latin typeface="Calibri" pitchFamily="34" charset="0"/>
              </a:rPr>
              <a:t>Prevention of double taxation important but recognition that the issue of double non-taxation due to base erosion and profit </a:t>
            </a:r>
            <a:r>
              <a:rPr lang="en-US" altLang="en-US" sz="2300" dirty="0" smtClean="0">
                <a:latin typeface="Calibri" pitchFamily="34" charset="0"/>
              </a:rPr>
              <a:t>shifting</a:t>
            </a:r>
          </a:p>
          <a:p>
            <a:pPr marL="355600" indent="-355600" fontAlgn="auto">
              <a:spcBef>
                <a:spcPts val="600"/>
              </a:spcBef>
              <a:spcAft>
                <a:spcPts val="0"/>
              </a:spcAft>
              <a:defRPr/>
            </a:pPr>
            <a:r>
              <a:rPr lang="en-GB" sz="2300" dirty="0">
                <a:latin typeface="Calibri" pitchFamily="34" charset="0"/>
                <a:ea typeface="Calibri" pitchFamily="34" charset="0"/>
                <a:cs typeface="Calibri" pitchFamily="34" charset="0"/>
              </a:rPr>
              <a:t>Number of structures take advantage of asymmetries in domestic and international tax rules</a:t>
            </a:r>
          </a:p>
          <a:p>
            <a:pPr marL="355600" indent="-355600" fontAlgn="auto">
              <a:spcBef>
                <a:spcPts val="600"/>
              </a:spcBef>
              <a:spcAft>
                <a:spcPts val="0"/>
              </a:spcAft>
              <a:defRPr/>
            </a:pPr>
            <a:r>
              <a:rPr lang="en-GB" sz="2300" dirty="0">
                <a:latin typeface="Calibri" pitchFamily="34" charset="0"/>
                <a:ea typeface="Calibri" pitchFamily="34" charset="0"/>
                <a:cs typeface="Calibri" pitchFamily="34" charset="0"/>
              </a:rPr>
              <a:t>Artificial separation of allocation of taxable profits from the jurisdiction where these profits </a:t>
            </a:r>
            <a:r>
              <a:rPr lang="en-GB" sz="2300" dirty="0" smtClean="0">
                <a:latin typeface="Calibri" pitchFamily="34" charset="0"/>
                <a:ea typeface="Calibri" pitchFamily="34" charset="0"/>
                <a:cs typeface="Calibri" pitchFamily="34" charset="0"/>
              </a:rPr>
              <a:t>arise/the </a:t>
            </a:r>
            <a:r>
              <a:rPr lang="en-GB" sz="2300" dirty="0">
                <a:latin typeface="Calibri" pitchFamily="34" charset="0"/>
                <a:ea typeface="Calibri" pitchFamily="34" charset="0"/>
                <a:cs typeface="Calibri" pitchFamily="34" charset="0"/>
              </a:rPr>
              <a:t>place of economic activity</a:t>
            </a:r>
          </a:p>
          <a:p>
            <a:pPr marL="0" indent="0" fontAlgn="auto">
              <a:spcBef>
                <a:spcPts val="768"/>
              </a:spcBef>
              <a:spcAft>
                <a:spcPts val="0"/>
              </a:spcAft>
              <a:buNone/>
              <a:defRPr/>
            </a:pPr>
            <a:endParaRPr lang="en-US" altLang="en-US" sz="2300" dirty="0">
              <a:latin typeface="Calibri" pitchFamily="34" charset="0"/>
            </a:endParaRPr>
          </a:p>
          <a:p>
            <a:endParaRPr lang="en-IN" sz="2300" dirty="0"/>
          </a:p>
        </p:txBody>
      </p:sp>
      <p:sp>
        <p:nvSpPr>
          <p:cNvPr id="4" name="Slide Number Placeholder 3"/>
          <p:cNvSpPr>
            <a:spLocks noGrp="1"/>
          </p:cNvSpPr>
          <p:nvPr>
            <p:ph type="sldNum" sz="quarter" idx="12"/>
          </p:nvPr>
        </p:nvSpPr>
        <p:spPr/>
        <p:txBody>
          <a:bodyPr/>
          <a:lstStyle/>
          <a:p>
            <a:fld id="{C50CF8DF-2180-4200-9CB9-822E4CF74999}" type="slidenum">
              <a:rPr lang="en-IN" smtClean="0"/>
              <a:t>5</a:t>
            </a:fld>
            <a:endParaRPr lang="en-IN" dirty="0"/>
          </a:p>
        </p:txBody>
      </p:sp>
    </p:spTree>
    <p:extLst>
      <p:ext uri="{BB962C8B-B14F-4D97-AF65-F5344CB8AC3E}">
        <p14:creationId xmlns:p14="http://schemas.microsoft.com/office/powerpoint/2010/main" val="113707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8728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a:spLocks/>
          </p:cNvSpPr>
          <p:nvPr/>
        </p:nvSpPr>
        <p:spPr>
          <a:xfrm>
            <a:off x="313571" y="1057276"/>
            <a:ext cx="7306429" cy="5162274"/>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vert="horz" lIns="0" tIns="0" rIns="0" bIns="0" rtlCol="0" anchor="ctr">
            <a:normAutofit/>
          </a:bodyPr>
          <a:lstStyle/>
          <a:p>
            <a:r>
              <a:rPr lang="en-US" dirty="0"/>
              <a:t>Countries involved </a:t>
            </a:r>
            <a:endParaRPr lang="en-IN" dirty="0"/>
          </a:p>
        </p:txBody>
      </p:sp>
      <p:pic>
        <p:nvPicPr>
          <p:cNvPr id="2050" name="Picture 2" descr="http://media.dev.umpirsky.com/2012/03/country-flags.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3001" t="3001" r="3001" b="3001"/>
          <a:stretch/>
        </p:blipFill>
        <p:spPr bwMode="auto">
          <a:xfrm>
            <a:off x="6143625" y="2178994"/>
            <a:ext cx="2729234" cy="2729234"/>
          </a:xfrm>
          <a:prstGeom prst="ellipse">
            <a:avLst/>
          </a:prstGeom>
          <a:solidFill>
            <a:schemeClr val="accent5">
              <a:lumMod val="20000"/>
              <a:lumOff val="80000"/>
            </a:schemeClr>
          </a:solidFill>
          <a:ln w="19050">
            <a:solidFill>
              <a:schemeClr val="accent5"/>
            </a:solidFill>
          </a:ln>
          <a:extLst/>
        </p:spPr>
      </p:pic>
      <p:sp>
        <p:nvSpPr>
          <p:cNvPr id="4" name="Slide Number Placeholder 3"/>
          <p:cNvSpPr>
            <a:spLocks noGrp="1"/>
          </p:cNvSpPr>
          <p:nvPr>
            <p:ph type="sldNum" sz="quarter" idx="12"/>
          </p:nvPr>
        </p:nvSpPr>
        <p:spPr/>
        <p:txBody>
          <a:bodyPr/>
          <a:lstStyle/>
          <a:p>
            <a:fld id="{C50CF8DF-2180-4200-9CB9-822E4CF74999}" type="slidenum">
              <a:rPr lang="en-IN" smtClean="0"/>
              <a:t>6</a:t>
            </a:fld>
            <a:endParaRPr lang="en-IN" dirty="0"/>
          </a:p>
        </p:txBody>
      </p:sp>
      <p:sp>
        <p:nvSpPr>
          <p:cNvPr id="3" name="Content Placeholder 2"/>
          <p:cNvSpPr>
            <a:spLocks noGrp="1"/>
          </p:cNvSpPr>
          <p:nvPr>
            <p:ph idx="1"/>
          </p:nvPr>
        </p:nvSpPr>
        <p:spPr>
          <a:xfrm>
            <a:off x="406399" y="1227496"/>
            <a:ext cx="5622926" cy="4821833"/>
          </a:xfrm>
        </p:spPr>
        <p:txBody>
          <a:bodyPr vert="horz" wrap="square" lIns="0" tIns="0" rIns="0" bIns="0" rtlCol="0">
            <a:spAutoFit/>
          </a:bodyPr>
          <a:lstStyle/>
          <a:p>
            <a:pPr marL="342000" indent="-342000">
              <a:spcBef>
                <a:spcPts val="768"/>
              </a:spcBef>
            </a:pPr>
            <a:r>
              <a:rPr lang="en-IN" sz="3000" dirty="0">
                <a:latin typeface="Calibri" panose="020F0502020204030204" pitchFamily="34" charset="0"/>
              </a:rPr>
              <a:t>Fully endorsed by the G20 and is supported by the governments and tax authorities of some big economies</a:t>
            </a:r>
          </a:p>
          <a:p>
            <a:pPr marL="342000" indent="-342000">
              <a:spcBef>
                <a:spcPts val="768"/>
              </a:spcBef>
            </a:pPr>
            <a:r>
              <a:rPr lang="en-IN" sz="3000" dirty="0">
                <a:latin typeface="Calibri" panose="020F0502020204030204" pitchFamily="34" charset="0"/>
              </a:rPr>
              <a:t>For the first time ever in tax matters, non-OECD/G20 countries are involved on an equal footing</a:t>
            </a:r>
          </a:p>
          <a:p>
            <a:pPr marL="342000" indent="-342000">
              <a:spcBef>
                <a:spcPts val="768"/>
              </a:spcBef>
            </a:pPr>
            <a:r>
              <a:rPr lang="en-US" sz="3000" dirty="0">
                <a:latin typeface="Calibri" panose="020F0502020204030204" pitchFamily="34" charset="0"/>
              </a:rPr>
              <a:t>More than 60 countries as signatory, including China, India, Switzerland</a:t>
            </a:r>
            <a:endParaRPr lang="en-IN" sz="3000" dirty="0">
              <a:latin typeface="Calibri" panose="020F0502020204030204" pitchFamily="34" charset="0"/>
            </a:endParaRPr>
          </a:p>
        </p:txBody>
      </p:sp>
    </p:spTree>
    <p:extLst>
      <p:ext uri="{BB962C8B-B14F-4D97-AF65-F5344CB8AC3E}">
        <p14:creationId xmlns:p14="http://schemas.microsoft.com/office/powerpoint/2010/main" val="413063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80064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a:spLocks/>
          </p:cNvSpPr>
          <p:nvPr/>
        </p:nvSpPr>
        <p:spPr>
          <a:xfrm>
            <a:off x="318711" y="1057276"/>
            <a:ext cx="8506579" cy="5162274"/>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vert="horz" lIns="0" tIns="0" rIns="0" bIns="0" rtlCol="0" anchor="ctr">
            <a:normAutofit/>
          </a:bodyPr>
          <a:lstStyle/>
          <a:p>
            <a:r>
              <a:rPr lang="en-US" dirty="0"/>
              <a:t>Key pressure points on Governments</a:t>
            </a:r>
          </a:p>
        </p:txBody>
      </p:sp>
      <p:sp>
        <p:nvSpPr>
          <p:cNvPr id="3" name="Content Placeholder 2"/>
          <p:cNvSpPr>
            <a:spLocks noGrp="1"/>
          </p:cNvSpPr>
          <p:nvPr>
            <p:ph idx="1"/>
          </p:nvPr>
        </p:nvSpPr>
        <p:spPr>
          <a:xfrm>
            <a:off x="406400" y="1151405"/>
            <a:ext cx="8547100" cy="4905958"/>
          </a:xfrm>
          <a:prstGeom prst="rect">
            <a:avLst/>
          </a:prstGeom>
        </p:spPr>
        <p:txBody>
          <a:bodyPr lIns="0" tIns="0" rIns="0" bIns="0">
            <a:spAutoFit/>
          </a:bodyPr>
          <a:lstStyle/>
          <a:p>
            <a:r>
              <a:rPr lang="en-US" sz="2300" dirty="0" smtClean="0"/>
              <a:t>9th report of the UK’s Public Accounts Committee based on the minimal taxes paid in UK despite generating revenue to the tune of US$ 18billion</a:t>
            </a:r>
          </a:p>
          <a:p>
            <a:r>
              <a:rPr lang="en-US" sz="2300" dirty="0" smtClean="0"/>
              <a:t>No Corporation Tax paid by major MNC in UK between 2009 &amp; 2012 despite having sales figure of £400million in UK.  It has reportedly paid / will pay £10million in 2014</a:t>
            </a:r>
          </a:p>
          <a:p>
            <a:r>
              <a:rPr lang="en-US" sz="2300" dirty="0" smtClean="0"/>
              <a:t>US companies have more than $1.5trillion sitting offshore allegedly to avoid taxes in US</a:t>
            </a:r>
          </a:p>
          <a:p>
            <a:r>
              <a:rPr lang="en-US" sz="2300" dirty="0" smtClean="0"/>
              <a:t>As per US Senate investigation reported</a:t>
            </a:r>
            <a:br>
              <a:rPr lang="en-US" sz="2300" dirty="0" smtClean="0"/>
            </a:br>
            <a:r>
              <a:rPr lang="en-US" sz="2300" dirty="0" smtClean="0"/>
              <a:t>by various media, leading Computer</a:t>
            </a:r>
            <a:br>
              <a:rPr lang="en-US" sz="2300" dirty="0" smtClean="0"/>
            </a:br>
            <a:r>
              <a:rPr lang="en-US" sz="2300" dirty="0" smtClean="0"/>
              <a:t>manufacturer, has paid only 2 per cent</a:t>
            </a:r>
            <a:br>
              <a:rPr lang="en-US" sz="2300" dirty="0" smtClean="0"/>
            </a:br>
            <a:r>
              <a:rPr lang="en-US" sz="2300" dirty="0" smtClean="0"/>
              <a:t>tax on income of $74 billion over the</a:t>
            </a:r>
            <a:br>
              <a:rPr lang="en-US" sz="2300" dirty="0" smtClean="0"/>
            </a:br>
            <a:r>
              <a:rPr lang="en-US" sz="2300" dirty="0" smtClean="0"/>
              <a:t>past three years, though legally</a:t>
            </a:r>
            <a:endParaRPr lang="en-US" sz="2300" dirty="0"/>
          </a:p>
        </p:txBody>
      </p:sp>
      <p:sp>
        <p:nvSpPr>
          <p:cNvPr id="6" name="Slide Number Placeholder 5"/>
          <p:cNvSpPr>
            <a:spLocks noGrp="1"/>
          </p:cNvSpPr>
          <p:nvPr>
            <p:ph type="sldNum" sz="quarter" idx="12"/>
          </p:nvPr>
        </p:nvSpPr>
        <p:spPr/>
        <p:txBody>
          <a:bodyPr/>
          <a:lstStyle/>
          <a:p>
            <a:fld id="{C50CF8DF-2180-4200-9CB9-822E4CF74999}" type="slidenum">
              <a:rPr lang="en-IN" smtClean="0"/>
              <a:t>7</a:t>
            </a:fld>
            <a:endParaRPr lang="en-IN" dirty="0"/>
          </a:p>
        </p:txBody>
      </p:sp>
      <p:pic>
        <p:nvPicPr>
          <p:cNvPr id="3074" name="Picture 2" descr="http://www.sanjoseinside.com/wp-content/uploads/2014/08/Taxes_money.jp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3390" t="11828" r="8609" b="14337"/>
          <a:stretch/>
        </p:blipFill>
        <p:spPr bwMode="auto">
          <a:xfrm>
            <a:off x="5528846" y="3905250"/>
            <a:ext cx="3262729" cy="22479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5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21368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ounded Rectangle 6"/>
          <p:cNvSpPr/>
          <p:nvPr/>
        </p:nvSpPr>
        <p:spPr>
          <a:xfrm>
            <a:off x="271087" y="962026"/>
            <a:ext cx="7225088" cy="5343524"/>
          </a:xfrm>
          <a:prstGeom prst="roundRect">
            <a:avLst>
              <a:gd name="adj" fmla="val 2381"/>
            </a:avLst>
          </a:prstGeom>
          <a:solidFill>
            <a:schemeClr val="bg1">
              <a:lumMod val="95000"/>
            </a:schemeClr>
          </a:solidFill>
          <a:ln>
            <a:solidFill>
              <a:schemeClr val="accent5"/>
            </a:solidFill>
          </a:ln>
          <a:effectLst>
            <a:outerShdw dist="114300" dir="5400000" algn="t" rotWithShape="0">
              <a:schemeClr val="accent5"/>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vert="horz" lIns="0" tIns="0" rIns="0" bIns="0" rtlCol="0" anchor="ctr">
            <a:normAutofit/>
          </a:bodyPr>
          <a:lstStyle/>
          <a:p>
            <a:r>
              <a:rPr lang="en-US" dirty="0"/>
              <a:t>The OECD Report: Overview</a:t>
            </a:r>
          </a:p>
        </p:txBody>
      </p:sp>
      <p:sp>
        <p:nvSpPr>
          <p:cNvPr id="3" name="Content Placeholder 2"/>
          <p:cNvSpPr>
            <a:spLocks noGrp="1"/>
          </p:cNvSpPr>
          <p:nvPr>
            <p:ph idx="1"/>
          </p:nvPr>
        </p:nvSpPr>
        <p:spPr>
          <a:xfrm>
            <a:off x="311150" y="952500"/>
            <a:ext cx="5746750" cy="5324535"/>
          </a:xfrm>
          <a:prstGeom prst="rect">
            <a:avLst/>
          </a:prstGeom>
        </p:spPr>
        <p:txBody>
          <a:bodyPr wrap="square">
            <a:spAutoFit/>
          </a:bodyPr>
          <a:lstStyle/>
          <a:p>
            <a:r>
              <a:rPr lang="en-US" sz="2000" dirty="0" smtClean="0"/>
              <a:t>How Big a problem is BEPS? </a:t>
            </a:r>
          </a:p>
          <a:p>
            <a:r>
              <a:rPr lang="en-US" sz="2000" i="1" dirty="0" smtClean="0"/>
              <a:t>An Overview of the Available Data </a:t>
            </a:r>
          </a:p>
          <a:p>
            <a:pPr lvl="1"/>
            <a:r>
              <a:rPr lang="en-US" sz="2000" dirty="0" smtClean="0"/>
              <a:t>In 2010, Barbados, Bermuda &amp; the British Virgin Islands (BVI) received more FDI (combined 5.11% of global FDI’s) than Germany (4.77%) or Japan (3.76%). They also made more investments (combined 4.54%) into the world than Germany at 4.28%.</a:t>
            </a:r>
          </a:p>
          <a:p>
            <a:pPr lvl="1"/>
            <a:r>
              <a:rPr lang="en-US" sz="2000" dirty="0" smtClean="0"/>
              <a:t>In 2010, the BVI was the second largest investor into China (14%) after Hong Kong (45%) and before US (4%)</a:t>
            </a:r>
          </a:p>
          <a:p>
            <a:pPr lvl="1"/>
            <a:r>
              <a:rPr lang="en-US" sz="2000" dirty="0" smtClean="0"/>
              <a:t>Mauritius is the top investor country </a:t>
            </a:r>
            <a:br>
              <a:rPr lang="en-US" sz="2000" dirty="0" smtClean="0"/>
            </a:br>
            <a:r>
              <a:rPr lang="en-US" sz="2000" dirty="0" smtClean="0"/>
              <a:t>into India (24%)</a:t>
            </a:r>
          </a:p>
          <a:p>
            <a:pPr lvl="1"/>
            <a:r>
              <a:rPr lang="en-US" sz="2000" dirty="0" smtClean="0"/>
              <a:t>Cyprus (28%), the BVI (12%), Bermuda (7%) and the Bahamas (6%) are among the top five investors into Russia</a:t>
            </a:r>
          </a:p>
        </p:txBody>
      </p:sp>
      <p:sp>
        <p:nvSpPr>
          <p:cNvPr id="5" name="Slide Number Placeholder 4"/>
          <p:cNvSpPr>
            <a:spLocks noGrp="1"/>
          </p:cNvSpPr>
          <p:nvPr>
            <p:ph type="sldNum" sz="quarter" idx="12"/>
          </p:nvPr>
        </p:nvSpPr>
        <p:spPr/>
        <p:txBody>
          <a:bodyPr/>
          <a:lstStyle/>
          <a:p>
            <a:fld id="{C50CF8DF-2180-4200-9CB9-822E4CF74999}" type="slidenum">
              <a:rPr lang="en-IN" smtClean="0"/>
              <a:t>8</a:t>
            </a:fld>
            <a:endParaRPr lang="en-IN" dirty="0"/>
          </a:p>
        </p:txBody>
      </p:sp>
      <p:pic>
        <p:nvPicPr>
          <p:cNvPr id="4098" name="Picture 2" descr="http://www.immunize-utah.org/images/stock/shutterstock_68619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0235" b="3384"/>
          <a:stretch/>
        </p:blipFill>
        <p:spPr bwMode="auto">
          <a:xfrm>
            <a:off x="6077529" y="1919567"/>
            <a:ext cx="2761671" cy="3428443"/>
          </a:xfrm>
          <a:prstGeom prst="roundRect">
            <a:avLst>
              <a:gd name="adj" fmla="val 4596"/>
            </a:avLst>
          </a:prstGeom>
          <a:solidFill>
            <a:schemeClr val="bg1">
              <a:lumMod val="95000"/>
            </a:schemeClr>
          </a:solidFill>
          <a:ln>
            <a:solidFill>
              <a:schemeClr val="accent5"/>
            </a:solidFill>
          </a:ln>
          <a:effectLst/>
          <a:scene3d>
            <a:camera prst="orthographicFront">
              <a:rot lat="0" lon="0" rev="0"/>
            </a:camera>
            <a:lightRig rig="contrasting" dir="t">
              <a:rot lat="0" lon="0" rev="7800000"/>
            </a:lightRig>
          </a:scene3d>
          <a:sp3d>
            <a:bevelT w="139700" h="139700"/>
          </a:sp3d>
          <a:extLst/>
        </p:spPr>
      </p:pic>
    </p:spTree>
    <p:extLst>
      <p:ext uri="{BB962C8B-B14F-4D97-AF65-F5344CB8AC3E}">
        <p14:creationId xmlns:p14="http://schemas.microsoft.com/office/powerpoint/2010/main" val="268845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ryQfkGNrESwhJ.OYNIA_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wBibU5plk2br57cUyr9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qMB.CRO2kaGW0dcoCl__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zl_UNs4EEyckvRhXPsr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ryQfkGNrESwhJ.OYNIA_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wBibU5plk2br57cUyr9R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qMB.CRO2kaGW0dcoCl__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zl_UNs4EEyckvRhXPsr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gryQfkGNrESwhJ.OYNIA_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wBibU5plk2br57cUyr9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UqMB.CRO2kaGW0dcoCl_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zl_UNs4EEyckvRhXPsre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2080</Words>
  <Application>Microsoft Office PowerPoint</Application>
  <PresentationFormat>On-screen Show (4:3)</PresentationFormat>
  <Paragraphs>255</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think-cell Slide</vt:lpstr>
      <vt:lpstr>PowerPoint Presentation</vt:lpstr>
      <vt:lpstr>PowerPoint Presentation</vt:lpstr>
      <vt:lpstr>Base Erosion and Profit Shifting (BEPS)</vt:lpstr>
      <vt:lpstr>Background</vt:lpstr>
      <vt:lpstr>Background</vt:lpstr>
      <vt:lpstr>What is BEPS? </vt:lpstr>
      <vt:lpstr>Countries involved </vt:lpstr>
      <vt:lpstr>Key pressure points on Governments</vt:lpstr>
      <vt:lpstr>The OECD Report: Overview</vt:lpstr>
      <vt:lpstr>Action Plan 1 to 15 (1/3)</vt:lpstr>
      <vt:lpstr>Action Plan 1 to 15 (2/3)</vt:lpstr>
      <vt:lpstr>Action Plan 1 to 15 (3/3)</vt:lpstr>
      <vt:lpstr>Main aspect of BEPS effecting India </vt:lpstr>
      <vt:lpstr>Exchange of information </vt:lpstr>
      <vt:lpstr>PowerPoint Presentation</vt:lpstr>
      <vt:lpstr>Exclusive: HSBC Indian list just doubled to 1195 names. Balance: Rs 25420 cr*</vt:lpstr>
      <vt:lpstr>PowerPoint Presentation</vt:lpstr>
      <vt:lpstr>PowerPoint Presentation</vt:lpstr>
      <vt:lpstr>PowerPoint Presentation</vt:lpstr>
      <vt:lpstr>PowerPoint Presentation</vt:lpstr>
      <vt:lpstr>PowerPoint Presentation</vt:lpstr>
      <vt:lpstr>PowerPoint Presentation</vt:lpstr>
      <vt:lpstr>Action Plan 11 Objectives </vt:lpstr>
      <vt:lpstr>Establish methodologies to collect and analyse data on BEPS and the actions to address it (Action 11)</vt:lpstr>
      <vt:lpstr>What was given? </vt:lpstr>
      <vt:lpstr>Require taxpayers to disclose their aggressive tax planning arrangements (Action 12) </vt:lpstr>
      <vt:lpstr>Existing Mandatory disclosure regimes do share key design principles </vt:lpstr>
      <vt:lpstr>3 key Outputs</vt:lpstr>
      <vt:lpstr>Main objective of Mandatory disclosure rules </vt:lpstr>
      <vt:lpstr>Re-examine transfer pricing documentation (Action 13) </vt:lpstr>
      <vt:lpstr>Objectives of transfer pricing documentation requirements </vt:lpstr>
      <vt:lpstr>Final 3 tier approach to transfer pricing documentation </vt:lpstr>
      <vt:lpstr>Final model template key contents (1/3)</vt:lpstr>
      <vt:lpstr>Final model template key contents (2/3)</vt:lpstr>
      <vt:lpstr>Final model template key contents (3/3)</vt:lpstr>
      <vt:lpstr>Application of BEPS by Indian Court  </vt:lpstr>
      <vt:lpstr>Indian Judiciary’s Role in solving International Tax Disputes</vt:lpstr>
      <vt:lpstr>International Association of Tax Judges (IATJ)</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Erosion and Profit Shifting(BEPS), Tax Avoidance and Black Money</dc:title>
  <dc:creator>Divesh Chawla</dc:creator>
  <cp:lastModifiedBy>Reception</cp:lastModifiedBy>
  <cp:revision>51</cp:revision>
  <cp:lastPrinted>2016-01-14T08:53:20Z</cp:lastPrinted>
  <dcterms:created xsi:type="dcterms:W3CDTF">2016-01-09T07:00:50Z</dcterms:created>
  <dcterms:modified xsi:type="dcterms:W3CDTF">2016-01-15T08:02:44Z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Office2010WasSaved">
    <vt:lpwstr>1</vt:lpwstr>
  </property>
</Properties>
</file>